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59" r:id="rId4"/>
    <p:sldId id="258" r:id="rId5"/>
    <p:sldId id="260" r:id="rId6"/>
    <p:sldId id="263" r:id="rId7"/>
    <p:sldId id="267" r:id="rId8"/>
    <p:sldId id="264" r:id="rId9"/>
    <p:sldId id="268" r:id="rId10"/>
    <p:sldId id="269" r:id="rId11"/>
    <p:sldId id="265" r:id="rId12"/>
    <p:sldId id="266" r:id="rId13"/>
    <p:sldId id="270" r:id="rId14"/>
    <p:sldId id="261" r:id="rId15"/>
    <p:sldId id="262" r:id="rId16"/>
    <p:sldId id="272" r:id="rId17"/>
    <p:sldId id="271" r:id="rId18"/>
  </p:sldIdLst>
  <p:sldSz cx="9144000" cy="6858000" type="screen4x3"/>
  <p:notesSz cx="6858000" cy="9144000"/>
  <p:defaultTextStyle>
    <a:defPPr>
      <a:defRPr lang="en-AU"/>
    </a:defPPr>
    <a:lvl1pPr algn="l" rtl="0" fontAlgn="base">
      <a:spcBef>
        <a:spcPct val="0"/>
      </a:spcBef>
      <a:spcAft>
        <a:spcPct val="0"/>
      </a:spcAft>
      <a:defRPr sz="2400" kern="1200">
        <a:solidFill>
          <a:schemeClr val="tx1"/>
        </a:solidFill>
        <a:latin typeface="Arial" pitchFamily="34" charset="0"/>
        <a:ea typeface="ヒラギノ角ゴ Pro W3"/>
        <a:cs typeface="ヒラギノ角ゴ Pro W3"/>
      </a:defRPr>
    </a:lvl1pPr>
    <a:lvl2pPr marL="457200" algn="l" rtl="0" fontAlgn="base">
      <a:spcBef>
        <a:spcPct val="0"/>
      </a:spcBef>
      <a:spcAft>
        <a:spcPct val="0"/>
      </a:spcAft>
      <a:defRPr sz="2400" kern="1200">
        <a:solidFill>
          <a:schemeClr val="tx1"/>
        </a:solidFill>
        <a:latin typeface="Arial" pitchFamily="34" charset="0"/>
        <a:ea typeface="ヒラギノ角ゴ Pro W3"/>
        <a:cs typeface="ヒラギノ角ゴ Pro W3"/>
      </a:defRPr>
    </a:lvl2pPr>
    <a:lvl3pPr marL="914400" algn="l" rtl="0" fontAlgn="base">
      <a:spcBef>
        <a:spcPct val="0"/>
      </a:spcBef>
      <a:spcAft>
        <a:spcPct val="0"/>
      </a:spcAft>
      <a:defRPr sz="2400" kern="1200">
        <a:solidFill>
          <a:schemeClr val="tx1"/>
        </a:solidFill>
        <a:latin typeface="Arial" pitchFamily="34" charset="0"/>
        <a:ea typeface="ヒラギノ角ゴ Pro W3"/>
        <a:cs typeface="ヒラギノ角ゴ Pro W3"/>
      </a:defRPr>
    </a:lvl3pPr>
    <a:lvl4pPr marL="1371600" algn="l" rtl="0" fontAlgn="base">
      <a:spcBef>
        <a:spcPct val="0"/>
      </a:spcBef>
      <a:spcAft>
        <a:spcPct val="0"/>
      </a:spcAft>
      <a:defRPr sz="2400" kern="1200">
        <a:solidFill>
          <a:schemeClr val="tx1"/>
        </a:solidFill>
        <a:latin typeface="Arial" pitchFamily="34" charset="0"/>
        <a:ea typeface="ヒラギノ角ゴ Pro W3"/>
        <a:cs typeface="ヒラギノ角ゴ Pro W3"/>
      </a:defRPr>
    </a:lvl4pPr>
    <a:lvl5pPr marL="1828800" algn="l" rtl="0" fontAlgn="base">
      <a:spcBef>
        <a:spcPct val="0"/>
      </a:spcBef>
      <a:spcAft>
        <a:spcPct val="0"/>
      </a:spcAft>
      <a:defRPr sz="2400" kern="1200">
        <a:solidFill>
          <a:schemeClr val="tx1"/>
        </a:solidFill>
        <a:latin typeface="Arial" pitchFamily="34" charset="0"/>
        <a:ea typeface="ヒラギノ角ゴ Pro W3"/>
        <a:cs typeface="ヒラギノ角ゴ Pro W3"/>
      </a:defRPr>
    </a:lvl5pPr>
    <a:lvl6pPr marL="2286000" algn="l" defTabSz="914400" rtl="0" eaLnBrk="1" latinLnBrk="0" hangingPunct="1">
      <a:defRPr sz="2400" kern="1200">
        <a:solidFill>
          <a:schemeClr val="tx1"/>
        </a:solidFill>
        <a:latin typeface="Arial" pitchFamily="34" charset="0"/>
        <a:ea typeface="ヒラギノ角ゴ Pro W3"/>
        <a:cs typeface="ヒラギノ角ゴ Pro W3"/>
      </a:defRPr>
    </a:lvl6pPr>
    <a:lvl7pPr marL="2743200" algn="l" defTabSz="914400" rtl="0" eaLnBrk="1" latinLnBrk="0" hangingPunct="1">
      <a:defRPr sz="2400" kern="1200">
        <a:solidFill>
          <a:schemeClr val="tx1"/>
        </a:solidFill>
        <a:latin typeface="Arial" pitchFamily="34" charset="0"/>
        <a:ea typeface="ヒラギノ角ゴ Pro W3"/>
        <a:cs typeface="ヒラギノ角ゴ Pro W3"/>
      </a:defRPr>
    </a:lvl7pPr>
    <a:lvl8pPr marL="3200400" algn="l" defTabSz="914400" rtl="0" eaLnBrk="1" latinLnBrk="0" hangingPunct="1">
      <a:defRPr sz="2400" kern="1200">
        <a:solidFill>
          <a:schemeClr val="tx1"/>
        </a:solidFill>
        <a:latin typeface="Arial" pitchFamily="34" charset="0"/>
        <a:ea typeface="ヒラギノ角ゴ Pro W3"/>
        <a:cs typeface="ヒラギノ角ゴ Pro W3"/>
      </a:defRPr>
    </a:lvl8pPr>
    <a:lvl9pPr marL="3657600" algn="l" defTabSz="914400" rtl="0" eaLnBrk="1" latinLnBrk="0" hangingPunct="1">
      <a:defRPr sz="2400" kern="1200">
        <a:solidFill>
          <a:schemeClr val="tx1"/>
        </a:solidFill>
        <a:latin typeface="Arial" pitchFamily="34" charset="0"/>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C60C30"/>
    <a:srgbClr val="F1E3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8321" autoAdjust="0"/>
  </p:normalViewPr>
  <p:slideViewPr>
    <p:cSldViewPr>
      <p:cViewPr varScale="1">
        <p:scale>
          <a:sx n="131" d="100"/>
          <a:sy n="131" d="100"/>
        </p:scale>
        <p:origin x="-1044"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ヒラギノ角ゴ Pro W3" pitchFamily="84" charset="-128"/>
                <a:cs typeface="+mn-cs"/>
              </a:defRPr>
            </a:lvl1pPr>
          </a:lstStyle>
          <a:p>
            <a:pPr>
              <a:defRPr/>
            </a:pPr>
            <a:endParaRPr lang="en-US"/>
          </a:p>
        </p:txBody>
      </p:sp>
      <p:sp>
        <p:nvSpPr>
          <p:cNvPr id="81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ヒラギノ角ゴ Pro W3" pitchFamily="84" charset="-128"/>
                <a:cs typeface="+mn-cs"/>
              </a:defRPr>
            </a:lvl1pPr>
          </a:lstStyle>
          <a:p>
            <a:pPr>
              <a:defRPr/>
            </a:pPr>
            <a:endParaRPr lang="en-US"/>
          </a:p>
        </p:txBody>
      </p:sp>
      <p:sp>
        <p:nvSpPr>
          <p:cNvPr id="81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ヒラギノ角ゴ Pro W3" pitchFamily="84" charset="-128"/>
                <a:cs typeface="+mn-cs"/>
              </a:defRPr>
            </a:lvl1pPr>
          </a:lstStyle>
          <a:p>
            <a:pPr>
              <a:defRPr/>
            </a:pPr>
            <a:endParaRPr lang="en-US"/>
          </a:p>
        </p:txBody>
      </p:sp>
      <p:sp>
        <p:nvSpPr>
          <p:cNvPr id="81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ヒラギノ角ゴ Pro W3" pitchFamily="84" charset="-128"/>
                <a:cs typeface="+mn-cs"/>
              </a:defRPr>
            </a:lvl1pPr>
          </a:lstStyle>
          <a:p>
            <a:pPr>
              <a:defRPr/>
            </a:pPr>
            <a:fld id="{FCD75AE3-174D-429A-B78C-1CCD418651DD}" type="slidenum">
              <a:rPr lang="en-US"/>
              <a:pPr>
                <a:defRPr/>
              </a:pPr>
              <a:t>‹#›</a:t>
            </a:fld>
            <a:endParaRPr lang="en-US"/>
          </a:p>
        </p:txBody>
      </p:sp>
    </p:spTree>
    <p:extLst>
      <p:ext uri="{BB962C8B-B14F-4D97-AF65-F5344CB8AC3E}">
        <p14:creationId xmlns:p14="http://schemas.microsoft.com/office/powerpoint/2010/main" val="6796841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ヒラギノ角ゴ Pro W3" pitchFamily="84"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ヒラギノ角ゴ Pro W3" pitchFamily="84" charset="-128"/>
                <a:cs typeface="+mn-cs"/>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ヒラギノ角ゴ Pro W3" pitchFamily="84"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ヒラギノ角ゴ Pro W3" pitchFamily="84" charset="-128"/>
                <a:cs typeface="+mn-cs"/>
              </a:defRPr>
            </a:lvl1pPr>
          </a:lstStyle>
          <a:p>
            <a:pPr>
              <a:defRPr/>
            </a:pPr>
            <a:fld id="{65613593-65CD-4A77-A1C6-7243B41F63B0}" type="slidenum">
              <a:rPr lang="en-US"/>
              <a:pPr>
                <a:defRPr/>
              </a:pPr>
              <a:t>‹#›</a:t>
            </a:fld>
            <a:endParaRPr lang="en-US"/>
          </a:p>
        </p:txBody>
      </p:sp>
    </p:spTree>
    <p:extLst>
      <p:ext uri="{BB962C8B-B14F-4D97-AF65-F5344CB8AC3E}">
        <p14:creationId xmlns:p14="http://schemas.microsoft.com/office/powerpoint/2010/main" val="21403776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84" charset="-128"/>
        <a:cs typeface="ヒラギノ角ゴ Pro W3"/>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84" charset="-128"/>
        <a:cs typeface="ヒラギノ角ゴ Pro W3"/>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84" charset="-128"/>
        <a:cs typeface="ヒラギノ角ゴ Pro W3"/>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84" charset="-128"/>
        <a:cs typeface="ヒラギノ角ゴ Pro W3"/>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84" charset="-128"/>
        <a:cs typeface="ヒラギノ角ゴ Pro W3"/>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4694894F-F76E-4E52-8537-E812454D0DA4}" type="slidenum">
              <a:rPr lang="en-AU" sz="1200" smtClean="0"/>
              <a:pPr/>
              <a:t>1</a:t>
            </a:fld>
            <a:endParaRPr lang="en-AU" sz="1200"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ヒラギノ角ゴ Pro W3"/>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37198A9C-D28E-44D4-BEAC-146B11E5C0B5}" type="slidenum">
              <a:rPr lang="en-AU" sz="1200" smtClean="0"/>
              <a:pPr/>
              <a:t>10</a:t>
            </a:fld>
            <a:endParaRPr lang="en-AU" sz="120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ヒラギノ角ゴ Pro W3"/>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37198A9C-D28E-44D4-BEAC-146B11E5C0B5}" type="slidenum">
              <a:rPr lang="en-AU" sz="1200" smtClean="0"/>
              <a:pPr/>
              <a:t>11</a:t>
            </a:fld>
            <a:endParaRPr lang="en-AU" sz="120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ヒラギノ角ゴ Pro W3"/>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37198A9C-D28E-44D4-BEAC-146B11E5C0B5}" type="slidenum">
              <a:rPr lang="en-AU" sz="1200" smtClean="0"/>
              <a:pPr/>
              <a:t>12</a:t>
            </a:fld>
            <a:endParaRPr lang="en-AU" sz="120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ヒラギノ角ゴ Pro W3"/>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37198A9C-D28E-44D4-BEAC-146B11E5C0B5}" type="slidenum">
              <a:rPr lang="en-AU" sz="1200" smtClean="0"/>
              <a:pPr/>
              <a:t>13</a:t>
            </a:fld>
            <a:endParaRPr lang="en-AU" sz="120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ヒラギノ角ゴ Pro W3"/>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37198A9C-D28E-44D4-BEAC-146B11E5C0B5}" type="slidenum">
              <a:rPr lang="en-AU" sz="1200" smtClean="0"/>
              <a:pPr/>
              <a:t>14</a:t>
            </a:fld>
            <a:endParaRPr lang="en-AU" sz="120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ヒラギノ角ゴ Pro W3"/>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37198A9C-D28E-44D4-BEAC-146B11E5C0B5}" type="slidenum">
              <a:rPr lang="en-AU" sz="1200" smtClean="0"/>
              <a:pPr/>
              <a:t>15</a:t>
            </a:fld>
            <a:endParaRPr lang="en-AU" sz="120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ヒラギノ角ゴ Pro W3"/>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37198A9C-D28E-44D4-BEAC-146B11E5C0B5}" type="slidenum">
              <a:rPr lang="en-AU" sz="1200" smtClean="0"/>
              <a:pPr/>
              <a:t>16</a:t>
            </a:fld>
            <a:endParaRPr lang="en-AU" sz="120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ヒラギノ角ゴ Pro W3"/>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37198A9C-D28E-44D4-BEAC-146B11E5C0B5}" type="slidenum">
              <a:rPr lang="en-AU" sz="1200" smtClean="0"/>
              <a:pPr/>
              <a:t>17</a:t>
            </a:fld>
            <a:endParaRPr lang="en-AU" sz="120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ヒラギノ角ゴ Pro W3"/>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37198A9C-D28E-44D4-BEAC-146B11E5C0B5}" type="slidenum">
              <a:rPr lang="en-AU" sz="1200" smtClean="0"/>
              <a:pPr/>
              <a:t>2</a:t>
            </a:fld>
            <a:endParaRPr lang="en-AU" sz="120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ヒラギノ角ゴ Pro W3"/>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37198A9C-D28E-44D4-BEAC-146B11E5C0B5}" type="slidenum">
              <a:rPr lang="en-AU" sz="1200" smtClean="0"/>
              <a:pPr/>
              <a:t>3</a:t>
            </a:fld>
            <a:endParaRPr lang="en-AU" sz="120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ヒラギノ角ゴ Pro W3"/>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37198A9C-D28E-44D4-BEAC-146B11E5C0B5}" type="slidenum">
              <a:rPr lang="en-AU" sz="1200" smtClean="0"/>
              <a:pPr/>
              <a:t>4</a:t>
            </a:fld>
            <a:endParaRPr lang="en-AU" sz="120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ヒラギノ角ゴ Pro W3"/>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37198A9C-D28E-44D4-BEAC-146B11E5C0B5}" type="slidenum">
              <a:rPr lang="en-AU" sz="1200" smtClean="0"/>
              <a:pPr/>
              <a:t>5</a:t>
            </a:fld>
            <a:endParaRPr lang="en-AU" sz="120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ヒラギノ角ゴ Pro W3"/>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37198A9C-D28E-44D4-BEAC-146B11E5C0B5}" type="slidenum">
              <a:rPr lang="en-AU" sz="1200" smtClean="0"/>
              <a:pPr/>
              <a:t>6</a:t>
            </a:fld>
            <a:endParaRPr lang="en-AU" sz="120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ヒラギノ角ゴ Pro W3"/>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37198A9C-D28E-44D4-BEAC-146B11E5C0B5}" type="slidenum">
              <a:rPr lang="en-AU" sz="1200" smtClean="0"/>
              <a:pPr/>
              <a:t>7</a:t>
            </a:fld>
            <a:endParaRPr lang="en-AU" sz="120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ヒラギノ角ゴ Pro W3"/>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37198A9C-D28E-44D4-BEAC-146B11E5C0B5}" type="slidenum">
              <a:rPr lang="en-AU" sz="1200" smtClean="0"/>
              <a:pPr/>
              <a:t>8</a:t>
            </a:fld>
            <a:endParaRPr lang="en-AU" sz="120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ヒラギノ角ゴ Pro W3"/>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37198A9C-D28E-44D4-BEAC-146B11E5C0B5}" type="slidenum">
              <a:rPr lang="en-AU" sz="1200" smtClean="0"/>
              <a:pPr/>
              <a:t>9</a:t>
            </a:fld>
            <a:endParaRPr lang="en-AU" sz="120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a typeface="ヒラギノ角ゴ Pro W3"/>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 Box 7"/>
          <p:cNvSpPr txBox="1">
            <a:spLocks noChangeArrowheads="1"/>
          </p:cNvSpPr>
          <p:nvPr/>
        </p:nvSpPr>
        <p:spPr bwMode="auto">
          <a:xfrm>
            <a:off x="4427538" y="981075"/>
            <a:ext cx="388302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ヒラギノ角ゴ Pro W3" pitchFamily="84" charset="-128"/>
              </a:defRPr>
            </a:lvl1pPr>
            <a:lvl2pPr marL="742950" indent="-285750">
              <a:defRPr sz="2400">
                <a:solidFill>
                  <a:schemeClr val="tx1"/>
                </a:solidFill>
                <a:latin typeface="Arial" charset="0"/>
                <a:ea typeface="ヒラギノ角ゴ Pro W3" pitchFamily="84" charset="-128"/>
              </a:defRPr>
            </a:lvl2pPr>
            <a:lvl3pPr marL="1143000" indent="-228600">
              <a:defRPr sz="2400">
                <a:solidFill>
                  <a:schemeClr val="tx1"/>
                </a:solidFill>
                <a:latin typeface="Arial" charset="0"/>
                <a:ea typeface="ヒラギノ角ゴ Pro W3" pitchFamily="84" charset="-128"/>
              </a:defRPr>
            </a:lvl3pPr>
            <a:lvl4pPr marL="1600200" indent="-228600">
              <a:defRPr sz="2400">
                <a:solidFill>
                  <a:schemeClr val="tx1"/>
                </a:solidFill>
                <a:latin typeface="Arial" charset="0"/>
                <a:ea typeface="ヒラギノ角ゴ Pro W3" pitchFamily="84" charset="-128"/>
              </a:defRPr>
            </a:lvl4pPr>
            <a:lvl5pPr marL="2057400" indent="-228600">
              <a:defRPr sz="2400">
                <a:solidFill>
                  <a:schemeClr val="tx1"/>
                </a:solidFill>
                <a:latin typeface="Arial"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84" charset="-128"/>
              </a:defRPr>
            </a:lvl9pPr>
          </a:lstStyle>
          <a:p>
            <a:pPr algn="r" eaLnBrk="0" hangingPunct="0">
              <a:lnSpc>
                <a:spcPts val="3700"/>
              </a:lnSpc>
              <a:defRPr/>
            </a:pPr>
            <a:r>
              <a:rPr lang="en-AU" sz="2600" b="1">
                <a:solidFill>
                  <a:schemeClr val="bg1"/>
                </a:solidFill>
                <a:cs typeface="+mn-cs"/>
              </a:rPr>
              <a:t>Speaker Name</a:t>
            </a:r>
          </a:p>
          <a:p>
            <a:pPr algn="r" eaLnBrk="0" hangingPunct="0">
              <a:lnSpc>
                <a:spcPts val="3700"/>
              </a:lnSpc>
              <a:defRPr/>
            </a:pPr>
            <a:r>
              <a:rPr lang="en-AU" sz="2600">
                <a:solidFill>
                  <a:schemeClr val="bg1"/>
                </a:solidFill>
                <a:cs typeface="+mn-cs"/>
              </a:rPr>
              <a:t>Speaker Title</a:t>
            </a:r>
          </a:p>
        </p:txBody>
      </p:sp>
      <p:sp>
        <p:nvSpPr>
          <p:cNvPr id="4" name="TextBox 1"/>
          <p:cNvSpPr txBox="1">
            <a:spLocks noChangeArrowheads="1"/>
          </p:cNvSpPr>
          <p:nvPr/>
        </p:nvSpPr>
        <p:spPr bwMode="auto">
          <a:xfrm>
            <a:off x="7561263" y="2020888"/>
            <a:ext cx="7254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pitchFamily="84" charset="-128"/>
              </a:defRPr>
            </a:lvl1pPr>
            <a:lvl2pPr marL="742950" indent="-285750">
              <a:defRPr sz="2400">
                <a:solidFill>
                  <a:schemeClr val="tx1"/>
                </a:solidFill>
                <a:latin typeface="Arial" charset="0"/>
                <a:ea typeface="ヒラギノ角ゴ Pro W3" pitchFamily="84" charset="-128"/>
              </a:defRPr>
            </a:lvl2pPr>
            <a:lvl3pPr marL="1143000" indent="-228600">
              <a:defRPr sz="2400">
                <a:solidFill>
                  <a:schemeClr val="tx1"/>
                </a:solidFill>
                <a:latin typeface="Arial" charset="0"/>
                <a:ea typeface="ヒラギノ角ゴ Pro W3" pitchFamily="84" charset="-128"/>
              </a:defRPr>
            </a:lvl3pPr>
            <a:lvl4pPr marL="1600200" indent="-228600">
              <a:defRPr sz="2400">
                <a:solidFill>
                  <a:schemeClr val="tx1"/>
                </a:solidFill>
                <a:latin typeface="Arial" charset="0"/>
                <a:ea typeface="ヒラギノ角ゴ Pro W3" pitchFamily="84" charset="-128"/>
              </a:defRPr>
            </a:lvl4pPr>
            <a:lvl5pPr marL="2057400" indent="-228600">
              <a:defRPr sz="2400">
                <a:solidFill>
                  <a:schemeClr val="tx1"/>
                </a:solidFill>
                <a:latin typeface="Arial"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84" charset="-128"/>
              </a:defRPr>
            </a:lvl9pPr>
          </a:lstStyle>
          <a:p>
            <a:pPr algn="r" eaLnBrk="0" hangingPunct="0">
              <a:defRPr/>
            </a:pPr>
            <a:r>
              <a:rPr lang="en-AU" sz="2000">
                <a:solidFill>
                  <a:srgbClr val="00FFFF"/>
                </a:solidFill>
                <a:cs typeface="+mn-cs"/>
              </a:rPr>
              <a:t>Date</a:t>
            </a:r>
          </a:p>
        </p:txBody>
      </p:sp>
      <p:sp>
        <p:nvSpPr>
          <p:cNvPr id="8" name="Rectangle 2"/>
          <p:cNvSpPr>
            <a:spLocks noGrp="1" noChangeArrowheads="1"/>
          </p:cNvSpPr>
          <p:nvPr>
            <p:ph type="ctrTitle"/>
          </p:nvPr>
        </p:nvSpPr>
        <p:spPr>
          <a:xfrm>
            <a:off x="838200" y="3946525"/>
            <a:ext cx="7086600" cy="2362200"/>
          </a:xfrm>
        </p:spPr>
        <p:txBody>
          <a:bodyPr/>
          <a:lstStyle>
            <a:lvl1pPr>
              <a:defRPr sz="4200" b="1" i="0" baseline="0">
                <a:solidFill>
                  <a:schemeClr val="bg1"/>
                </a:solidFill>
              </a:defRPr>
            </a:lvl1pPr>
          </a:lstStyle>
          <a:p>
            <a:r>
              <a:rPr lang="en-US" smtClean="0"/>
              <a:t>Click to edit Master title style</a:t>
            </a:r>
            <a:endParaRPr lang="en-US" dirty="0" smtClean="0"/>
          </a:p>
        </p:txBody>
      </p:sp>
    </p:spTree>
    <p:extLst>
      <p:ext uri="{BB962C8B-B14F-4D97-AF65-F5344CB8AC3E}">
        <p14:creationId xmlns:p14="http://schemas.microsoft.com/office/powerpoint/2010/main" val="1213168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379710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24550" y="2057400"/>
            <a:ext cx="1695450" cy="44196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2057400"/>
            <a:ext cx="4933950" cy="441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675801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1" descr="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2420938"/>
            <a:ext cx="4716462"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909841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27723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11" descr="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663" y="3460750"/>
            <a:ext cx="4716462"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3886200"/>
            <a:ext cx="3314700" cy="259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305300" y="3886200"/>
            <a:ext cx="3314700" cy="259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133206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89843"/>
            <a:ext cx="7931224"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2150318"/>
            <a:ext cx="38987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790080"/>
            <a:ext cx="3898776" cy="35192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4499992" y="2150318"/>
            <a:ext cx="388741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99992" y="2790080"/>
            <a:ext cx="3887415" cy="35192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732249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4026028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0598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16247"/>
            <a:ext cx="3008313" cy="1162050"/>
          </a:xfrm>
        </p:spPr>
        <p:txBody>
          <a:bodyPr/>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816247"/>
            <a:ext cx="4741366" cy="556508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978297"/>
            <a:ext cx="3008313" cy="44030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95374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81736"/>
            <a:ext cx="5486400" cy="566738"/>
          </a:xfrm>
        </p:spPr>
        <p:txBody>
          <a:bodyPr/>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893911"/>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648474"/>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0948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981075"/>
            <a:ext cx="71897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smtClean="0"/>
              <a:t>Heading</a:t>
            </a:r>
          </a:p>
        </p:txBody>
      </p:sp>
      <p:sp>
        <p:nvSpPr>
          <p:cNvPr id="1027" name="Rectangle 3"/>
          <p:cNvSpPr>
            <a:spLocks noGrp="1" noChangeArrowheads="1"/>
          </p:cNvSpPr>
          <p:nvPr>
            <p:ph type="body" idx="1"/>
          </p:nvPr>
        </p:nvSpPr>
        <p:spPr bwMode="auto">
          <a:xfrm>
            <a:off x="838200" y="2809875"/>
            <a:ext cx="7189788" cy="349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smtClean="0"/>
              <a:t>First level bullet point</a:t>
            </a:r>
          </a:p>
          <a:p>
            <a:pPr lvl="1"/>
            <a:r>
              <a:rPr lang="en-AU" smtClean="0"/>
              <a:t>Second level bullet point</a:t>
            </a:r>
          </a:p>
          <a:p>
            <a:pPr lvl="2"/>
            <a:r>
              <a:rPr lang="en-AU" smtClean="0"/>
              <a:t>Third level bullet point</a:t>
            </a:r>
          </a:p>
          <a:p>
            <a:pPr lvl="3"/>
            <a:r>
              <a:rPr lang="en-AU" smtClean="0"/>
              <a:t>Fourth level bullet point</a:t>
            </a:r>
          </a:p>
          <a:p>
            <a:pPr lvl="4"/>
            <a:r>
              <a:rPr lang="en-AU" smtClean="0"/>
              <a:t>Fifth level bullet point</a:t>
            </a:r>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29" r:id="rId3"/>
    <p:sldLayoutId id="214748373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rtl="0" eaLnBrk="1" fontAlgn="base" hangingPunct="1">
        <a:spcBef>
          <a:spcPct val="0"/>
        </a:spcBef>
        <a:spcAft>
          <a:spcPct val="0"/>
        </a:spcAft>
        <a:defRPr sz="3800">
          <a:solidFill>
            <a:schemeClr val="tx2"/>
          </a:solidFill>
          <a:latin typeface="+mj-lt"/>
          <a:ea typeface="+mj-ea"/>
          <a:cs typeface="ヒラギノ角ゴ Pro W3"/>
        </a:defRPr>
      </a:lvl1pPr>
      <a:lvl2pPr algn="l" rtl="0" eaLnBrk="1" fontAlgn="base" hangingPunct="1">
        <a:spcBef>
          <a:spcPct val="0"/>
        </a:spcBef>
        <a:spcAft>
          <a:spcPct val="0"/>
        </a:spcAft>
        <a:defRPr sz="3800">
          <a:solidFill>
            <a:schemeClr val="tx2"/>
          </a:solidFill>
          <a:latin typeface="Arial" charset="0"/>
          <a:ea typeface="ヒラギノ角ゴ Pro W3" pitchFamily="84" charset="-128"/>
          <a:cs typeface="ヒラギノ角ゴ Pro W3"/>
        </a:defRPr>
      </a:lvl2pPr>
      <a:lvl3pPr algn="l" rtl="0" eaLnBrk="1" fontAlgn="base" hangingPunct="1">
        <a:spcBef>
          <a:spcPct val="0"/>
        </a:spcBef>
        <a:spcAft>
          <a:spcPct val="0"/>
        </a:spcAft>
        <a:defRPr sz="3800">
          <a:solidFill>
            <a:schemeClr val="tx2"/>
          </a:solidFill>
          <a:latin typeface="Arial" charset="0"/>
          <a:ea typeface="ヒラギノ角ゴ Pro W3" pitchFamily="84" charset="-128"/>
          <a:cs typeface="ヒラギノ角ゴ Pro W3"/>
        </a:defRPr>
      </a:lvl3pPr>
      <a:lvl4pPr algn="l" rtl="0" eaLnBrk="1" fontAlgn="base" hangingPunct="1">
        <a:spcBef>
          <a:spcPct val="0"/>
        </a:spcBef>
        <a:spcAft>
          <a:spcPct val="0"/>
        </a:spcAft>
        <a:defRPr sz="3800">
          <a:solidFill>
            <a:schemeClr val="tx2"/>
          </a:solidFill>
          <a:latin typeface="Arial" charset="0"/>
          <a:ea typeface="ヒラギノ角ゴ Pro W3" pitchFamily="84" charset="-128"/>
          <a:cs typeface="ヒラギノ角ゴ Pro W3"/>
        </a:defRPr>
      </a:lvl4pPr>
      <a:lvl5pPr algn="l" rtl="0" eaLnBrk="1" fontAlgn="base" hangingPunct="1">
        <a:spcBef>
          <a:spcPct val="0"/>
        </a:spcBef>
        <a:spcAft>
          <a:spcPct val="0"/>
        </a:spcAft>
        <a:defRPr sz="3800">
          <a:solidFill>
            <a:schemeClr val="tx2"/>
          </a:solidFill>
          <a:latin typeface="Arial" charset="0"/>
          <a:ea typeface="ヒラギノ角ゴ Pro W3" pitchFamily="84" charset="-128"/>
          <a:cs typeface="ヒラギノ角ゴ Pro W3"/>
        </a:defRPr>
      </a:lvl5pPr>
      <a:lvl6pPr marL="457200" algn="l" rtl="0" eaLnBrk="1" fontAlgn="base" hangingPunct="1">
        <a:spcBef>
          <a:spcPct val="0"/>
        </a:spcBef>
        <a:spcAft>
          <a:spcPct val="0"/>
        </a:spcAft>
        <a:defRPr sz="3800">
          <a:solidFill>
            <a:schemeClr val="tx2"/>
          </a:solidFill>
          <a:latin typeface="Arial" charset="0"/>
          <a:ea typeface="ヒラギノ角ゴ Pro W3" pitchFamily="84" charset="-128"/>
        </a:defRPr>
      </a:lvl6pPr>
      <a:lvl7pPr marL="914400" algn="l" rtl="0" eaLnBrk="1" fontAlgn="base" hangingPunct="1">
        <a:spcBef>
          <a:spcPct val="0"/>
        </a:spcBef>
        <a:spcAft>
          <a:spcPct val="0"/>
        </a:spcAft>
        <a:defRPr sz="3800">
          <a:solidFill>
            <a:schemeClr val="tx2"/>
          </a:solidFill>
          <a:latin typeface="Arial" charset="0"/>
          <a:ea typeface="ヒラギノ角ゴ Pro W3" pitchFamily="84" charset="-128"/>
        </a:defRPr>
      </a:lvl7pPr>
      <a:lvl8pPr marL="1371600" algn="l" rtl="0" eaLnBrk="1" fontAlgn="base" hangingPunct="1">
        <a:spcBef>
          <a:spcPct val="0"/>
        </a:spcBef>
        <a:spcAft>
          <a:spcPct val="0"/>
        </a:spcAft>
        <a:defRPr sz="3800">
          <a:solidFill>
            <a:schemeClr val="tx2"/>
          </a:solidFill>
          <a:latin typeface="Arial" charset="0"/>
          <a:ea typeface="ヒラギノ角ゴ Pro W3" pitchFamily="84" charset="-128"/>
        </a:defRPr>
      </a:lvl8pPr>
      <a:lvl9pPr marL="1828800" algn="l" rtl="0" eaLnBrk="1" fontAlgn="base" hangingPunct="1">
        <a:spcBef>
          <a:spcPct val="0"/>
        </a:spcBef>
        <a:spcAft>
          <a:spcPct val="0"/>
        </a:spcAft>
        <a:defRPr sz="3800">
          <a:solidFill>
            <a:schemeClr val="tx2"/>
          </a:solidFill>
          <a:latin typeface="Arial" charset="0"/>
          <a:ea typeface="ヒラギノ角ゴ Pro W3" pitchFamily="84" charset="-128"/>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ヒラギノ角ゴ Pro W3"/>
        </a:defRPr>
      </a:lvl1pPr>
      <a:lvl2pPr marL="742950" indent="-285750" algn="l" rtl="0" eaLnBrk="1" fontAlgn="base" hangingPunct="1">
        <a:spcBef>
          <a:spcPct val="20000"/>
        </a:spcBef>
        <a:spcAft>
          <a:spcPct val="0"/>
        </a:spcAft>
        <a:buChar char="–"/>
        <a:defRPr sz="2000">
          <a:solidFill>
            <a:schemeClr val="tx1"/>
          </a:solidFill>
          <a:latin typeface="+mn-lt"/>
          <a:ea typeface="+mn-ea"/>
          <a:cs typeface="ヒラギノ角ゴ Pro W3"/>
        </a:defRPr>
      </a:lvl2pPr>
      <a:lvl3pPr marL="1143000" indent="-228600" algn="l" rtl="0" eaLnBrk="1" fontAlgn="base" hangingPunct="1">
        <a:spcBef>
          <a:spcPct val="20000"/>
        </a:spcBef>
        <a:spcAft>
          <a:spcPct val="0"/>
        </a:spcAft>
        <a:buChar char="•"/>
        <a:defRPr>
          <a:solidFill>
            <a:schemeClr val="tx1"/>
          </a:solidFill>
          <a:latin typeface="+mn-lt"/>
          <a:ea typeface="+mn-ea"/>
          <a:cs typeface="ヒラギノ角ゴ Pro W3"/>
        </a:defRPr>
      </a:lvl3pPr>
      <a:lvl4pPr marL="1600200" indent="-228600" algn="l" rtl="0" eaLnBrk="1" fontAlgn="base" hangingPunct="1">
        <a:spcBef>
          <a:spcPct val="20000"/>
        </a:spcBef>
        <a:spcAft>
          <a:spcPct val="0"/>
        </a:spcAft>
        <a:buChar char="–"/>
        <a:defRPr sz="1600">
          <a:solidFill>
            <a:schemeClr val="tx1"/>
          </a:solidFill>
          <a:latin typeface="+mn-lt"/>
          <a:ea typeface="+mn-ea"/>
          <a:cs typeface="ヒラギノ角ゴ Pro W3"/>
        </a:defRPr>
      </a:lvl4pPr>
      <a:lvl5pPr marL="2057400" indent="-228600" algn="l" rtl="0" eaLnBrk="1" fontAlgn="base" hangingPunct="1">
        <a:spcBef>
          <a:spcPct val="20000"/>
        </a:spcBef>
        <a:spcAft>
          <a:spcPct val="0"/>
        </a:spcAft>
        <a:buChar char="»"/>
        <a:defRPr sz="1400">
          <a:solidFill>
            <a:schemeClr val="tx1"/>
          </a:solidFill>
          <a:latin typeface="+mn-lt"/>
          <a:ea typeface="+mn-ea"/>
          <a:cs typeface="ヒラギノ角ゴ Pro W3"/>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2" name="Text Box 7"/>
          <p:cNvSpPr txBox="1">
            <a:spLocks noChangeArrowheads="1"/>
          </p:cNvSpPr>
          <p:nvPr/>
        </p:nvSpPr>
        <p:spPr bwMode="auto">
          <a:xfrm>
            <a:off x="3886200" y="981075"/>
            <a:ext cx="4424363" cy="1503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r">
              <a:lnSpc>
                <a:spcPts val="3700"/>
              </a:lnSpc>
            </a:pPr>
            <a:r>
              <a:rPr lang="en-AU" b="1" dirty="0" smtClean="0">
                <a:solidFill>
                  <a:schemeClr val="bg1"/>
                </a:solidFill>
              </a:rPr>
              <a:t>Cristina  Ricci</a:t>
            </a:r>
          </a:p>
          <a:p>
            <a:pPr algn="r">
              <a:lnSpc>
                <a:spcPts val="3700"/>
              </a:lnSpc>
            </a:pPr>
            <a:r>
              <a:rPr lang="en-AU" dirty="0" smtClean="0">
                <a:solidFill>
                  <a:schemeClr val="bg1"/>
                </a:solidFill>
              </a:rPr>
              <a:t>Acting Director,  </a:t>
            </a:r>
            <a:br>
              <a:rPr lang="en-AU" dirty="0" smtClean="0">
                <a:solidFill>
                  <a:schemeClr val="bg1"/>
                </a:solidFill>
              </a:rPr>
            </a:br>
            <a:r>
              <a:rPr lang="en-AU" dirty="0" smtClean="0">
                <a:solidFill>
                  <a:schemeClr val="bg1"/>
                </a:solidFill>
              </a:rPr>
              <a:t>Disability Rights Team</a:t>
            </a:r>
            <a:endParaRPr lang="en-AU" dirty="0">
              <a:solidFill>
                <a:schemeClr val="bg1"/>
              </a:solidFill>
            </a:endParaRPr>
          </a:p>
        </p:txBody>
      </p:sp>
      <p:sp>
        <p:nvSpPr>
          <p:cNvPr id="5123" name="TextBox 1"/>
          <p:cNvSpPr txBox="1">
            <a:spLocks noChangeArrowheads="1"/>
          </p:cNvSpPr>
          <p:nvPr/>
        </p:nvSpPr>
        <p:spPr bwMode="auto">
          <a:xfrm>
            <a:off x="6629400" y="2514600"/>
            <a:ext cx="16398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pPr algn="r"/>
            <a:r>
              <a:rPr lang="en-AU" sz="2000" dirty="0" smtClean="0">
                <a:solidFill>
                  <a:srgbClr val="00FFFF"/>
                </a:solidFill>
              </a:rPr>
              <a:t>11.01.2012</a:t>
            </a:r>
            <a:endParaRPr lang="en-AU" sz="2000" dirty="0">
              <a:solidFill>
                <a:srgbClr val="00FFFF"/>
              </a:solidFill>
            </a:endParaRPr>
          </a:p>
        </p:txBody>
      </p:sp>
      <p:sp>
        <p:nvSpPr>
          <p:cNvPr id="5124" name="Rectangle 2"/>
          <p:cNvSpPr>
            <a:spLocks noGrp="1" noChangeArrowheads="1"/>
          </p:cNvSpPr>
          <p:nvPr>
            <p:ph type="ctrTitle"/>
          </p:nvPr>
        </p:nvSpPr>
        <p:spPr>
          <a:xfrm>
            <a:off x="533400" y="3429000"/>
            <a:ext cx="7543800" cy="2803525"/>
          </a:xfrm>
        </p:spPr>
        <p:txBody>
          <a:bodyPr/>
          <a:lstStyle/>
          <a:p>
            <a:r>
              <a:rPr lang="en-US" dirty="0" smtClean="0"/>
              <a:t>Human rights for people with disability as a </a:t>
            </a:r>
            <a:r>
              <a:rPr lang="en-US" dirty="0" err="1" smtClean="0"/>
              <a:t>programme</a:t>
            </a:r>
            <a:r>
              <a:rPr lang="en-US" dirty="0" smtClean="0"/>
              <a:t> for action - not a series of snappy slogans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33"/>
          <p:cNvSpPr>
            <a:spLocks noGrp="1" noChangeArrowheads="1"/>
          </p:cNvSpPr>
          <p:nvPr>
            <p:ph type="title" idx="4294967295"/>
          </p:nvPr>
        </p:nvSpPr>
        <p:spPr>
          <a:xfrm>
            <a:off x="684213" y="981075"/>
            <a:ext cx="6989762" cy="1143000"/>
          </a:xfrm>
        </p:spPr>
        <p:txBody>
          <a:bodyPr/>
          <a:lstStyle/>
          <a:p>
            <a:r>
              <a:rPr lang="en-AU" dirty="0" smtClean="0"/>
              <a:t>Employment - Australia</a:t>
            </a:r>
          </a:p>
        </p:txBody>
      </p:sp>
      <p:sp>
        <p:nvSpPr>
          <p:cNvPr id="6147" name="Rectangle 68"/>
          <p:cNvSpPr>
            <a:spLocks noGrp="1" noChangeArrowheads="1"/>
          </p:cNvSpPr>
          <p:nvPr>
            <p:ph type="body" idx="4294967295"/>
          </p:nvPr>
        </p:nvSpPr>
        <p:spPr>
          <a:xfrm>
            <a:off x="684213" y="2060575"/>
            <a:ext cx="8002587" cy="3576638"/>
          </a:xfrm>
        </p:spPr>
        <p:txBody>
          <a:bodyPr/>
          <a:lstStyle/>
          <a:p>
            <a:pPr lvl="0"/>
            <a:r>
              <a:rPr lang="en-AU" i="1" dirty="0" err="1" smtClean="0"/>
              <a:t>JobAccess</a:t>
            </a:r>
            <a:r>
              <a:rPr lang="en-AU" dirty="0" smtClean="0"/>
              <a:t> - a one-stop shop information service for people with disability, employers and service providers in relation to employment.</a:t>
            </a:r>
          </a:p>
          <a:p>
            <a:pPr lvl="0"/>
            <a:r>
              <a:rPr lang="en-AU" dirty="0" smtClean="0"/>
              <a:t>Employment Assistance Fund</a:t>
            </a:r>
            <a:r>
              <a:rPr lang="en-US" dirty="0" smtClean="0"/>
              <a:t> </a:t>
            </a:r>
            <a:endParaRPr lang="en-AU" dirty="0" smtClean="0"/>
          </a:p>
          <a:p>
            <a:pPr lvl="0"/>
            <a:r>
              <a:rPr lang="en-AU" dirty="0" smtClean="0"/>
              <a:t>Employer attitudes significant barrier.</a:t>
            </a:r>
          </a:p>
          <a:p>
            <a:r>
              <a:rPr lang="en-AU" dirty="0" smtClean="0"/>
              <a:t>National Disability Strategy – Policy framework released February 2011. Addresses employment.  Area 3: ECONOMIC SECURITY. Identifies areas for action but Implementation Plan yet to be released</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33"/>
          <p:cNvSpPr>
            <a:spLocks noGrp="1" noChangeArrowheads="1"/>
          </p:cNvSpPr>
          <p:nvPr>
            <p:ph type="title" idx="4294967295"/>
          </p:nvPr>
        </p:nvSpPr>
        <p:spPr>
          <a:xfrm>
            <a:off x="684213" y="981075"/>
            <a:ext cx="6989762" cy="1143000"/>
          </a:xfrm>
        </p:spPr>
        <p:txBody>
          <a:bodyPr/>
          <a:lstStyle/>
          <a:p>
            <a:r>
              <a:rPr lang="en-AU" dirty="0" smtClean="0"/>
              <a:t>Inclusive Education - Australia</a:t>
            </a:r>
          </a:p>
        </p:txBody>
      </p:sp>
      <p:sp>
        <p:nvSpPr>
          <p:cNvPr id="6147" name="Rectangle 68"/>
          <p:cNvSpPr>
            <a:spLocks noGrp="1" noChangeArrowheads="1"/>
          </p:cNvSpPr>
          <p:nvPr>
            <p:ph type="body" idx="4294967295"/>
          </p:nvPr>
        </p:nvSpPr>
        <p:spPr>
          <a:xfrm>
            <a:off x="684213" y="2060575"/>
            <a:ext cx="6777037" cy="3576638"/>
          </a:xfrm>
        </p:spPr>
        <p:txBody>
          <a:bodyPr/>
          <a:lstStyle/>
          <a:p>
            <a:pPr lvl="0"/>
            <a:r>
              <a:rPr lang="en-AU" dirty="0" smtClean="0"/>
              <a:t>Disability Standards for Education 2005 (currently being reviewed) and Disability Discrimination Act – positive requirement to provide reasonable accommodation</a:t>
            </a:r>
          </a:p>
          <a:p>
            <a:pPr lvl="0"/>
            <a:r>
              <a:rPr lang="en-AU" dirty="0" smtClean="0"/>
              <a:t>Disability Discrimination Act – 823 complaints received 2010-11: 9% about education;</a:t>
            </a:r>
          </a:p>
          <a:p>
            <a:pPr lvl="0"/>
            <a:r>
              <a:rPr lang="en-AU" dirty="0" smtClean="0"/>
              <a:t>Complex entrenched segregated schooling system (special schools)</a:t>
            </a:r>
          </a:p>
          <a:p>
            <a:r>
              <a:rPr lang="en-AU" dirty="0" smtClean="0"/>
              <a:t>Witnessing a new form of segregation – separate classrooms at the regular school for students with disability.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33"/>
          <p:cNvSpPr>
            <a:spLocks noGrp="1" noChangeArrowheads="1"/>
          </p:cNvSpPr>
          <p:nvPr>
            <p:ph type="title" idx="4294967295"/>
          </p:nvPr>
        </p:nvSpPr>
        <p:spPr>
          <a:xfrm>
            <a:off x="684213" y="981075"/>
            <a:ext cx="6989762" cy="1143000"/>
          </a:xfrm>
        </p:spPr>
        <p:txBody>
          <a:bodyPr/>
          <a:lstStyle/>
          <a:p>
            <a:r>
              <a:rPr lang="en-AU" dirty="0" smtClean="0"/>
              <a:t>Inclusive Education - Australia</a:t>
            </a:r>
          </a:p>
        </p:txBody>
      </p:sp>
      <p:sp>
        <p:nvSpPr>
          <p:cNvPr id="6147" name="Rectangle 68"/>
          <p:cNvSpPr>
            <a:spLocks noGrp="1" noChangeArrowheads="1"/>
          </p:cNvSpPr>
          <p:nvPr>
            <p:ph type="body" idx="4294967295"/>
          </p:nvPr>
        </p:nvSpPr>
        <p:spPr>
          <a:xfrm>
            <a:off x="684213" y="2060575"/>
            <a:ext cx="6777037" cy="3576638"/>
          </a:xfrm>
        </p:spPr>
        <p:txBody>
          <a:bodyPr/>
          <a:lstStyle/>
          <a:p>
            <a:pPr lvl="0"/>
            <a:r>
              <a:rPr lang="en-AU" dirty="0" smtClean="0"/>
              <a:t>Lack of national voice for children and young people with disability </a:t>
            </a:r>
          </a:p>
          <a:p>
            <a:pPr lvl="0"/>
            <a:r>
              <a:rPr lang="en-US" dirty="0" smtClean="0"/>
              <a:t>The Australian Government has recently established a Schools Disability Advisory Committee, which includes two young people with disability, to provide expert advice to the Australian Government on how to better support students with disability. </a:t>
            </a:r>
            <a:endParaRPr lang="en-AU" dirty="0" smtClean="0"/>
          </a:p>
          <a:p>
            <a:r>
              <a:rPr lang="en-AU" dirty="0" smtClean="0"/>
              <a:t>Australian Curriculum, Assessment and Reporting Authority has been developing a new national curriculum for all students. </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33"/>
          <p:cNvSpPr>
            <a:spLocks noGrp="1" noChangeArrowheads="1"/>
          </p:cNvSpPr>
          <p:nvPr>
            <p:ph type="title" idx="4294967295"/>
          </p:nvPr>
        </p:nvSpPr>
        <p:spPr>
          <a:xfrm>
            <a:off x="684213" y="981075"/>
            <a:ext cx="6989762" cy="1143000"/>
          </a:xfrm>
        </p:spPr>
        <p:txBody>
          <a:bodyPr/>
          <a:lstStyle/>
          <a:p>
            <a:r>
              <a:rPr lang="en-AU" dirty="0" smtClean="0"/>
              <a:t>Inclusive Education - Australia</a:t>
            </a:r>
          </a:p>
        </p:txBody>
      </p:sp>
      <p:sp>
        <p:nvSpPr>
          <p:cNvPr id="6147" name="Rectangle 68"/>
          <p:cNvSpPr>
            <a:spLocks noGrp="1" noChangeArrowheads="1"/>
          </p:cNvSpPr>
          <p:nvPr>
            <p:ph type="body" idx="4294967295"/>
          </p:nvPr>
        </p:nvSpPr>
        <p:spPr>
          <a:xfrm>
            <a:off x="684213" y="2060575"/>
            <a:ext cx="6777037" cy="3576638"/>
          </a:xfrm>
        </p:spPr>
        <p:txBody>
          <a:bodyPr/>
          <a:lstStyle/>
          <a:p>
            <a:pPr lvl="0"/>
            <a:r>
              <a:rPr lang="en-AU" dirty="0" smtClean="0"/>
              <a:t>National Disability Strategy – Policy framework released February 2011. Addresses inclusive education. Area 5: LEARNNG AND SKILLS. Identifies areas for future action but Implementation Plan yet to be released.</a:t>
            </a:r>
          </a:p>
          <a:p>
            <a:pPr>
              <a:buNone/>
            </a:pPr>
            <a:r>
              <a:rPr lang="en-AU" dirty="0" smtClean="0"/>
              <a:t> </a:t>
            </a:r>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33"/>
          <p:cNvSpPr>
            <a:spLocks noGrp="1" noChangeArrowheads="1"/>
          </p:cNvSpPr>
          <p:nvPr>
            <p:ph type="title" idx="4294967295"/>
          </p:nvPr>
        </p:nvSpPr>
        <p:spPr>
          <a:xfrm>
            <a:off x="684213" y="981075"/>
            <a:ext cx="6989762" cy="1143000"/>
          </a:xfrm>
        </p:spPr>
        <p:txBody>
          <a:bodyPr/>
          <a:lstStyle/>
          <a:p>
            <a:r>
              <a:rPr lang="en-AU" dirty="0" smtClean="0"/>
              <a:t>Other important initiatives:</a:t>
            </a:r>
          </a:p>
        </p:txBody>
      </p:sp>
      <p:sp>
        <p:nvSpPr>
          <p:cNvPr id="6147" name="Rectangle 68"/>
          <p:cNvSpPr>
            <a:spLocks noGrp="1" noChangeArrowheads="1"/>
          </p:cNvSpPr>
          <p:nvPr>
            <p:ph type="body" idx="4294967295"/>
          </p:nvPr>
        </p:nvSpPr>
        <p:spPr>
          <a:xfrm>
            <a:off x="684213" y="2060575"/>
            <a:ext cx="6777037" cy="3576638"/>
          </a:xfrm>
        </p:spPr>
        <p:txBody>
          <a:bodyPr/>
          <a:lstStyle/>
          <a:p>
            <a:pPr lvl="0"/>
            <a:r>
              <a:rPr lang="en-AU" dirty="0" smtClean="0"/>
              <a:t>Disability Standards on Access to Premises - </a:t>
            </a:r>
            <a:r>
              <a:rPr lang="en-US" dirty="0" smtClean="0"/>
              <a:t>From 1 May 2011, any new building open to the public, or existing buildings undergoing significant renovation, will be required to comply with the standards.</a:t>
            </a:r>
            <a:endParaRPr lang="en-AU" dirty="0" smtClean="0"/>
          </a:p>
          <a:p>
            <a:pPr lvl="0"/>
            <a:r>
              <a:rPr lang="en-AU" dirty="0" smtClean="0"/>
              <a:t>Disability Standards for Accessible Public Transport (2002; 30 year period)</a:t>
            </a:r>
          </a:p>
          <a:p>
            <a:pPr lvl="0"/>
            <a:r>
              <a:rPr lang="en-AU" dirty="0" smtClean="0"/>
              <a:t>NDIS - </a:t>
            </a:r>
            <a:r>
              <a:rPr lang="en-US" dirty="0" smtClean="0"/>
              <a:t>The Australian Government has commenced work with State and Territory Governments to build the foundations for a National Disability Insurance Scheme </a:t>
            </a:r>
            <a:endParaRPr lang="en-AU" dirty="0" smtClean="0"/>
          </a:p>
          <a:p>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33"/>
          <p:cNvSpPr>
            <a:spLocks noGrp="1" noChangeArrowheads="1"/>
          </p:cNvSpPr>
          <p:nvPr>
            <p:ph type="title" idx="4294967295"/>
          </p:nvPr>
        </p:nvSpPr>
        <p:spPr>
          <a:xfrm>
            <a:off x="684213" y="981075"/>
            <a:ext cx="6989762" cy="1143000"/>
          </a:xfrm>
        </p:spPr>
        <p:txBody>
          <a:bodyPr/>
          <a:lstStyle/>
          <a:p>
            <a:r>
              <a:rPr lang="en-AU" dirty="0" smtClean="0"/>
              <a:t>Summary</a:t>
            </a:r>
          </a:p>
        </p:txBody>
      </p:sp>
      <p:sp>
        <p:nvSpPr>
          <p:cNvPr id="6147" name="Rectangle 68"/>
          <p:cNvSpPr>
            <a:spLocks noGrp="1" noChangeArrowheads="1"/>
          </p:cNvSpPr>
          <p:nvPr>
            <p:ph type="body" idx="4294967295"/>
          </p:nvPr>
        </p:nvSpPr>
        <p:spPr>
          <a:xfrm>
            <a:off x="684213" y="2060575"/>
            <a:ext cx="6777037" cy="3576638"/>
          </a:xfrm>
        </p:spPr>
        <p:txBody>
          <a:bodyPr/>
          <a:lstStyle/>
          <a:p>
            <a:pPr lvl="0">
              <a:buNone/>
            </a:pPr>
            <a:r>
              <a:rPr lang="en-AU" dirty="0" smtClean="0"/>
              <a:t>1.	Need a programme for action that is, with clear actions, targets and measures to see if the target has been achieved, and framework of accountability</a:t>
            </a:r>
          </a:p>
          <a:p>
            <a:pPr lvl="0">
              <a:buNone/>
            </a:pPr>
            <a:r>
              <a:rPr lang="en-AU" dirty="0" smtClean="0"/>
              <a:t>2.	Consultation with </a:t>
            </a:r>
            <a:r>
              <a:rPr lang="en-AU" dirty="0" err="1" smtClean="0"/>
              <a:t>DPOs</a:t>
            </a:r>
            <a:r>
              <a:rPr lang="en-AU" dirty="0" smtClean="0"/>
              <a:t> is essential and central, not disability service providers  - and advisory boards / councils have a role but are not a substitute for consultation with </a:t>
            </a:r>
            <a:r>
              <a:rPr lang="en-AU" dirty="0" err="1" smtClean="0"/>
              <a:t>DPO’s</a:t>
            </a:r>
            <a:r>
              <a:rPr lang="en-AU" dirty="0" smtClean="0"/>
              <a:t> </a:t>
            </a:r>
          </a:p>
          <a:p>
            <a:pPr lvl="0">
              <a:buNone/>
            </a:pPr>
            <a:r>
              <a:rPr lang="en-AU" dirty="0" smtClean="0"/>
              <a:t>3.	Capacity building of </a:t>
            </a:r>
            <a:r>
              <a:rPr lang="en-AU" dirty="0" err="1" smtClean="0"/>
              <a:t>DPOs</a:t>
            </a:r>
            <a:r>
              <a:rPr lang="en-AU" dirty="0" smtClean="0"/>
              <a:t> necessary to ensure consultation is effective </a:t>
            </a:r>
          </a:p>
          <a:p>
            <a:pPr lvl="0">
              <a:buNone/>
            </a:pPr>
            <a:r>
              <a:rPr lang="en-AU" dirty="0" smtClean="0"/>
              <a:t>4.	Capacity building of governments also necessary re CRPD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33"/>
          <p:cNvSpPr>
            <a:spLocks noGrp="1" noChangeArrowheads="1"/>
          </p:cNvSpPr>
          <p:nvPr>
            <p:ph type="title" idx="4294967295"/>
          </p:nvPr>
        </p:nvSpPr>
        <p:spPr>
          <a:xfrm>
            <a:off x="684213" y="981075"/>
            <a:ext cx="6989762" cy="1143000"/>
          </a:xfrm>
        </p:spPr>
        <p:txBody>
          <a:bodyPr/>
          <a:lstStyle/>
          <a:p>
            <a:r>
              <a:rPr lang="en-AU" dirty="0" smtClean="0"/>
              <a:t>Summary</a:t>
            </a:r>
          </a:p>
        </p:txBody>
      </p:sp>
      <p:sp>
        <p:nvSpPr>
          <p:cNvPr id="6147" name="Rectangle 68"/>
          <p:cNvSpPr>
            <a:spLocks noGrp="1" noChangeArrowheads="1"/>
          </p:cNvSpPr>
          <p:nvPr>
            <p:ph type="body" idx="4294967295"/>
          </p:nvPr>
        </p:nvSpPr>
        <p:spPr>
          <a:xfrm>
            <a:off x="684213" y="2060575"/>
            <a:ext cx="6777037" cy="3576638"/>
          </a:xfrm>
        </p:spPr>
        <p:txBody>
          <a:bodyPr/>
          <a:lstStyle/>
          <a:p>
            <a:pPr lvl="0">
              <a:buNone/>
            </a:pPr>
            <a:r>
              <a:rPr lang="en-AU" dirty="0" smtClean="0"/>
              <a:t>5.	Need a focus on women with disability</a:t>
            </a:r>
          </a:p>
          <a:p>
            <a:pPr lvl="0">
              <a:buNone/>
            </a:pPr>
            <a:r>
              <a:rPr lang="en-AU" dirty="0" smtClean="0"/>
              <a:t>6.	Need a focus on children and youth with disability, including representation and involvement in consultation processes</a:t>
            </a:r>
          </a:p>
          <a:p>
            <a:pPr lvl="0">
              <a:buNone/>
            </a:pPr>
            <a:r>
              <a:rPr lang="en-AU" dirty="0" smtClean="0"/>
              <a:t>7.	Need to ensure representation of all types of disability, including people with intellectual disability and people with psychosocial disability</a:t>
            </a:r>
          </a:p>
          <a:p>
            <a:pPr lvl="0">
              <a:buNone/>
            </a:pPr>
            <a:r>
              <a:rPr lang="en-AU" dirty="0" smtClean="0"/>
              <a:t>8. Need to focus on other marginalised groups including Indigenous communities and emerging communities </a:t>
            </a:r>
            <a:endParaRPr lang="en-A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33"/>
          <p:cNvSpPr>
            <a:spLocks noGrp="1" noChangeArrowheads="1"/>
          </p:cNvSpPr>
          <p:nvPr>
            <p:ph type="title" idx="4294967295"/>
          </p:nvPr>
        </p:nvSpPr>
        <p:spPr>
          <a:xfrm>
            <a:off x="684213" y="981075"/>
            <a:ext cx="6989762" cy="1143000"/>
          </a:xfrm>
        </p:spPr>
        <p:txBody>
          <a:bodyPr/>
          <a:lstStyle/>
          <a:p>
            <a:r>
              <a:rPr lang="en-AU" smtClean="0"/>
              <a:t>Heading 1</a:t>
            </a:r>
          </a:p>
        </p:txBody>
      </p:sp>
      <p:sp>
        <p:nvSpPr>
          <p:cNvPr id="6147" name="Rectangle 68"/>
          <p:cNvSpPr>
            <a:spLocks noGrp="1" noChangeArrowheads="1"/>
          </p:cNvSpPr>
          <p:nvPr>
            <p:ph type="body" idx="4294967295"/>
          </p:nvPr>
        </p:nvSpPr>
        <p:spPr>
          <a:xfrm>
            <a:off x="684213" y="2060575"/>
            <a:ext cx="6777037" cy="3576638"/>
          </a:xfrm>
        </p:spPr>
        <p:txBody>
          <a:bodyPr/>
          <a:lstStyle/>
          <a:p>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33"/>
          <p:cNvSpPr>
            <a:spLocks noGrp="1" noChangeArrowheads="1"/>
          </p:cNvSpPr>
          <p:nvPr>
            <p:ph type="title" idx="4294967295"/>
          </p:nvPr>
        </p:nvSpPr>
        <p:spPr>
          <a:xfrm>
            <a:off x="684213" y="981075"/>
            <a:ext cx="6989762" cy="1143000"/>
          </a:xfrm>
        </p:spPr>
        <p:txBody>
          <a:bodyPr/>
          <a:lstStyle/>
          <a:p>
            <a:r>
              <a:rPr lang="en-US" sz="3200" dirty="0" smtClean="0"/>
              <a:t>Human rights for people with disability as a </a:t>
            </a:r>
            <a:r>
              <a:rPr lang="en-US" sz="3200" dirty="0" err="1" smtClean="0"/>
              <a:t>programme</a:t>
            </a:r>
            <a:r>
              <a:rPr lang="en-US" sz="3200" dirty="0" smtClean="0"/>
              <a:t> for action </a:t>
            </a:r>
            <a:endParaRPr lang="en-AU" sz="3200" dirty="0" smtClean="0"/>
          </a:p>
        </p:txBody>
      </p:sp>
      <p:sp>
        <p:nvSpPr>
          <p:cNvPr id="6147" name="Rectangle 68"/>
          <p:cNvSpPr>
            <a:spLocks noGrp="1" noChangeArrowheads="1"/>
          </p:cNvSpPr>
          <p:nvPr>
            <p:ph type="body" idx="4294967295"/>
          </p:nvPr>
        </p:nvSpPr>
        <p:spPr>
          <a:xfrm>
            <a:off x="684213" y="2060575"/>
            <a:ext cx="6777037" cy="3576638"/>
          </a:xfrm>
        </p:spPr>
        <p:txBody>
          <a:bodyPr/>
          <a:lstStyle/>
          <a:p>
            <a:endParaRPr lang="en-AU" dirty="0" smtClean="0"/>
          </a:p>
          <a:p>
            <a:r>
              <a:rPr lang="en-AU" dirty="0" smtClean="0"/>
              <a:t>Clear actions</a:t>
            </a:r>
          </a:p>
          <a:p>
            <a:r>
              <a:rPr lang="en-AU" dirty="0" smtClean="0"/>
              <a:t>targets</a:t>
            </a:r>
          </a:p>
          <a:p>
            <a:r>
              <a:rPr lang="en-AU" dirty="0" smtClean="0"/>
              <a:t>Indicators</a:t>
            </a:r>
          </a:p>
          <a:p>
            <a:r>
              <a:rPr lang="en-AU" dirty="0" smtClean="0"/>
              <a:t>framework of accountability.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33"/>
          <p:cNvSpPr>
            <a:spLocks noGrp="1" noChangeArrowheads="1"/>
          </p:cNvSpPr>
          <p:nvPr>
            <p:ph type="title" idx="4294967295"/>
          </p:nvPr>
        </p:nvSpPr>
        <p:spPr>
          <a:xfrm>
            <a:off x="684213" y="981075"/>
            <a:ext cx="6989762" cy="1143000"/>
          </a:xfrm>
        </p:spPr>
        <p:txBody>
          <a:bodyPr/>
          <a:lstStyle/>
          <a:p>
            <a:r>
              <a:rPr lang="en-AU" dirty="0" smtClean="0"/>
              <a:t>Employment in the Australian Public Service</a:t>
            </a:r>
          </a:p>
        </p:txBody>
      </p:sp>
      <p:sp>
        <p:nvSpPr>
          <p:cNvPr id="6147" name="Rectangle 68"/>
          <p:cNvSpPr>
            <a:spLocks noGrp="1" noChangeArrowheads="1"/>
          </p:cNvSpPr>
          <p:nvPr>
            <p:ph type="body" idx="4294967295"/>
          </p:nvPr>
        </p:nvSpPr>
        <p:spPr>
          <a:xfrm>
            <a:off x="684213" y="2060575"/>
            <a:ext cx="6777037" cy="3576638"/>
          </a:xfrm>
        </p:spPr>
        <p:txBody>
          <a:bodyPr/>
          <a:lstStyle/>
          <a:p>
            <a:endParaRPr lang="en-AU" dirty="0" smtClean="0"/>
          </a:p>
          <a:p>
            <a:endParaRPr lang="en-AU" dirty="0" smtClean="0"/>
          </a:p>
          <a:p>
            <a:r>
              <a:rPr lang="en-AU" dirty="0" smtClean="0"/>
              <a:t>In 1986 6.6% of the Australian Public Service were employees with disability. </a:t>
            </a:r>
          </a:p>
          <a:p>
            <a:r>
              <a:rPr lang="en-AU" dirty="0" smtClean="0"/>
              <a:t>This figure has steadily declined every year since then and has now reached an all time low of 3.0%. </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33"/>
          <p:cNvSpPr>
            <a:spLocks noGrp="1" noChangeArrowheads="1"/>
          </p:cNvSpPr>
          <p:nvPr>
            <p:ph type="title" idx="4294967295"/>
          </p:nvPr>
        </p:nvSpPr>
        <p:spPr>
          <a:xfrm>
            <a:off x="684213" y="981075"/>
            <a:ext cx="6989762" cy="1143000"/>
          </a:xfrm>
        </p:spPr>
        <p:txBody>
          <a:bodyPr/>
          <a:lstStyle/>
          <a:p>
            <a:r>
              <a:rPr lang="en-AU" dirty="0" smtClean="0"/>
              <a:t>Some statistics …</a:t>
            </a:r>
          </a:p>
        </p:txBody>
      </p:sp>
      <p:sp>
        <p:nvSpPr>
          <p:cNvPr id="6147" name="Rectangle 68"/>
          <p:cNvSpPr>
            <a:spLocks noGrp="1" noChangeArrowheads="1"/>
          </p:cNvSpPr>
          <p:nvPr>
            <p:ph type="body" idx="4294967295"/>
          </p:nvPr>
        </p:nvSpPr>
        <p:spPr>
          <a:xfrm>
            <a:off x="684213" y="2060575"/>
            <a:ext cx="7621587" cy="3576638"/>
          </a:xfrm>
        </p:spPr>
        <p:txBody>
          <a:bodyPr/>
          <a:lstStyle/>
          <a:p>
            <a:pPr lvl="0"/>
            <a:r>
              <a:rPr lang="en-US" dirty="0" smtClean="0"/>
              <a:t>About one in five Australians has a disability (18.5%)</a:t>
            </a:r>
            <a:endParaRPr lang="en-AU" dirty="0" smtClean="0"/>
          </a:p>
          <a:p>
            <a:pPr lvl="0"/>
            <a:r>
              <a:rPr lang="en-US" dirty="0" smtClean="0"/>
              <a:t>Currently almost one in two people with a disability in Australia live in or near poverty (45%)</a:t>
            </a:r>
            <a:endParaRPr lang="en-AU" dirty="0" smtClean="0"/>
          </a:p>
          <a:p>
            <a:pPr lvl="0"/>
            <a:r>
              <a:rPr lang="en-US" dirty="0" smtClean="0"/>
              <a:t>Australia is ranked 27th out of 27 OECD countries when it comes to relative poverty risk for people with a disability</a:t>
            </a:r>
            <a:endParaRPr lang="en-AU" dirty="0" smtClean="0"/>
          </a:p>
          <a:p>
            <a:pPr lvl="0"/>
            <a:r>
              <a:rPr lang="en-US" dirty="0" smtClean="0"/>
              <a:t>The Productivity Commission recently reported that the current disability support system is “underfunded, unfair, fragmented and inefficient...”</a:t>
            </a:r>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7" name="Rectangle 68"/>
          <p:cNvSpPr>
            <a:spLocks noGrp="1" noChangeArrowheads="1"/>
          </p:cNvSpPr>
          <p:nvPr>
            <p:ph type="body" idx="4294967295"/>
          </p:nvPr>
        </p:nvSpPr>
        <p:spPr>
          <a:xfrm>
            <a:off x="685800" y="838200"/>
            <a:ext cx="6775450" cy="4799013"/>
          </a:xfrm>
        </p:spPr>
        <p:txBody>
          <a:bodyPr/>
          <a:lstStyle/>
          <a:p>
            <a:pPr lvl="0">
              <a:buNone/>
            </a:pPr>
            <a:r>
              <a:rPr lang="en-AU" sz="2000" dirty="0" smtClean="0"/>
              <a:t>In a recent comparison of changes from 2003 to 2009, the Australian Bureau of Statistics stated:</a:t>
            </a:r>
            <a:r>
              <a:rPr lang="en-AU" sz="2000" baseline="30000" dirty="0" smtClean="0"/>
              <a:t> </a:t>
            </a:r>
          </a:p>
          <a:p>
            <a:pPr lvl="0">
              <a:buNone/>
            </a:pPr>
            <a:endParaRPr lang="en-AU" sz="2000" dirty="0" smtClean="0"/>
          </a:p>
          <a:p>
            <a:r>
              <a:rPr lang="en-US" sz="2000" i="1" dirty="0" smtClean="0"/>
              <a:t>While there have been significant improvements to support those with a disability in many parts of their lives, little improvement has been made in key areas of everyday life over the last six years:</a:t>
            </a:r>
          </a:p>
          <a:p>
            <a:endParaRPr lang="en-AU" sz="2000" dirty="0" smtClean="0"/>
          </a:p>
          <a:p>
            <a:pPr lvl="1"/>
            <a:r>
              <a:rPr lang="en-US" sz="1600" i="1" dirty="0" err="1" smtClean="0"/>
              <a:t>labour</a:t>
            </a:r>
            <a:r>
              <a:rPr lang="en-US" sz="1600" i="1" dirty="0" smtClean="0"/>
              <a:t> force participation remained low at around 54%, compared to 83% for people without disabilities; and</a:t>
            </a:r>
            <a:endParaRPr lang="en-AU" sz="1600" dirty="0" smtClean="0"/>
          </a:p>
          <a:p>
            <a:pPr lvl="1"/>
            <a:endParaRPr lang="en-US" sz="1600" i="1" dirty="0" smtClean="0"/>
          </a:p>
          <a:p>
            <a:pPr lvl="1"/>
            <a:r>
              <a:rPr lang="en-US" sz="1600" i="1" dirty="0" smtClean="0"/>
              <a:t>Year 12 attainment was around 25% for people with disabilities, compared to just over 50% for people without disabilities.</a:t>
            </a:r>
            <a:endParaRPr lang="en-AU" sz="1600" dirty="0" smtClean="0"/>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33"/>
          <p:cNvSpPr>
            <a:spLocks noGrp="1" noChangeArrowheads="1"/>
          </p:cNvSpPr>
          <p:nvPr>
            <p:ph type="title" idx="4294967295"/>
          </p:nvPr>
        </p:nvSpPr>
        <p:spPr>
          <a:xfrm>
            <a:off x="684213" y="981075"/>
            <a:ext cx="6989762" cy="1143000"/>
          </a:xfrm>
        </p:spPr>
        <p:txBody>
          <a:bodyPr/>
          <a:lstStyle/>
          <a:p>
            <a:r>
              <a:rPr lang="en-AU" dirty="0" smtClean="0"/>
              <a:t>Advantages for some Commonwealth Countries</a:t>
            </a:r>
          </a:p>
        </p:txBody>
      </p:sp>
      <p:sp>
        <p:nvSpPr>
          <p:cNvPr id="6147" name="Rectangle 68"/>
          <p:cNvSpPr>
            <a:spLocks noGrp="1" noChangeArrowheads="1"/>
          </p:cNvSpPr>
          <p:nvPr>
            <p:ph type="body" idx="4294967295"/>
          </p:nvPr>
        </p:nvSpPr>
        <p:spPr>
          <a:xfrm>
            <a:off x="684213" y="2060575"/>
            <a:ext cx="6777037" cy="3576638"/>
          </a:xfrm>
        </p:spPr>
        <p:txBody>
          <a:bodyPr/>
          <a:lstStyle/>
          <a:p>
            <a:pPr lvl="0"/>
            <a:endParaRPr lang="en-AU" dirty="0" smtClean="0"/>
          </a:p>
          <a:p>
            <a:pPr marL="457200" lvl="0" indent="-457200">
              <a:buAutoNum type="arabicPeriod"/>
            </a:pPr>
            <a:r>
              <a:rPr lang="en-AU" sz="2000" dirty="0" smtClean="0"/>
              <a:t>Complex segregated education or employment systems do not exist and therefore do not have to be dismantled or dually funded.</a:t>
            </a:r>
          </a:p>
          <a:p>
            <a:pPr marL="457200" lvl="0" indent="-457200">
              <a:buAutoNum type="arabicPeriod"/>
            </a:pPr>
            <a:endParaRPr lang="en-AU" sz="2000" dirty="0" smtClean="0"/>
          </a:p>
          <a:p>
            <a:pPr lvl="0">
              <a:buNone/>
            </a:pPr>
            <a:r>
              <a:rPr lang="en-AU" sz="2000" dirty="0" smtClean="0"/>
              <a:t>2.	Genuine development and nation building strategies present real opportunities to embed change for people with disability at the outset. Includes potentially:</a:t>
            </a:r>
          </a:p>
          <a:p>
            <a:pPr lvl="2"/>
            <a:r>
              <a:rPr lang="en-AU" dirty="0" smtClean="0"/>
              <a:t>Better opportunities for consultation.</a:t>
            </a:r>
          </a:p>
          <a:p>
            <a:pPr lvl="2"/>
            <a:r>
              <a:rPr lang="en-AU" dirty="0" smtClean="0"/>
              <a:t>Opportunities exist to focus on gender, children and other marginal groups – for example Indigenous peoples and other emerging communities</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33"/>
          <p:cNvSpPr>
            <a:spLocks noGrp="1" noChangeArrowheads="1"/>
          </p:cNvSpPr>
          <p:nvPr>
            <p:ph type="title" idx="4294967295"/>
          </p:nvPr>
        </p:nvSpPr>
        <p:spPr>
          <a:xfrm>
            <a:off x="684213" y="981075"/>
            <a:ext cx="6989762" cy="1143000"/>
          </a:xfrm>
        </p:spPr>
        <p:txBody>
          <a:bodyPr/>
          <a:lstStyle/>
          <a:p>
            <a:r>
              <a:rPr lang="en-AU" dirty="0" smtClean="0"/>
              <a:t>Advantages for some Commonwealth Countries</a:t>
            </a:r>
          </a:p>
        </p:txBody>
      </p:sp>
      <p:sp>
        <p:nvSpPr>
          <p:cNvPr id="6147" name="Rectangle 68"/>
          <p:cNvSpPr>
            <a:spLocks noGrp="1" noChangeArrowheads="1"/>
          </p:cNvSpPr>
          <p:nvPr>
            <p:ph type="body" idx="4294967295"/>
          </p:nvPr>
        </p:nvSpPr>
        <p:spPr>
          <a:xfrm>
            <a:off x="684213" y="2060575"/>
            <a:ext cx="6777037" cy="3576638"/>
          </a:xfrm>
        </p:spPr>
        <p:txBody>
          <a:bodyPr/>
          <a:lstStyle/>
          <a:p>
            <a:pPr marL="457200" lvl="0" indent="-457200">
              <a:buNone/>
            </a:pPr>
            <a:endParaRPr lang="en-AU" sz="2000" dirty="0" smtClean="0"/>
          </a:p>
          <a:p>
            <a:pPr>
              <a:buNone/>
            </a:pPr>
            <a:r>
              <a:rPr lang="en-AU" sz="2000" dirty="0" smtClean="0"/>
              <a:t>3. Smaller population sizes and absence of existing policies means emphasis on inclusion and desire for progress and consultation with people with disability can result in rapid policy development and framework for action.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33"/>
          <p:cNvSpPr>
            <a:spLocks noGrp="1" noChangeArrowheads="1"/>
          </p:cNvSpPr>
          <p:nvPr>
            <p:ph type="title" idx="4294967295"/>
          </p:nvPr>
        </p:nvSpPr>
        <p:spPr>
          <a:xfrm>
            <a:off x="684213" y="981075"/>
            <a:ext cx="6989762" cy="1143000"/>
          </a:xfrm>
        </p:spPr>
        <p:txBody>
          <a:bodyPr/>
          <a:lstStyle/>
          <a:p>
            <a:r>
              <a:rPr lang="en-AU" dirty="0" smtClean="0"/>
              <a:t>Employment - Australia</a:t>
            </a:r>
          </a:p>
        </p:txBody>
      </p:sp>
      <p:sp>
        <p:nvSpPr>
          <p:cNvPr id="6147" name="Rectangle 68"/>
          <p:cNvSpPr>
            <a:spLocks noGrp="1" noChangeArrowheads="1"/>
          </p:cNvSpPr>
          <p:nvPr>
            <p:ph type="body" idx="4294967295"/>
          </p:nvPr>
        </p:nvSpPr>
        <p:spPr>
          <a:xfrm>
            <a:off x="457200" y="1752600"/>
            <a:ext cx="7848600" cy="3576638"/>
          </a:xfrm>
        </p:spPr>
        <p:txBody>
          <a:bodyPr/>
          <a:lstStyle/>
          <a:p>
            <a:r>
              <a:rPr lang="en-US" dirty="0" smtClean="0"/>
              <a:t>Australia ranks 21st out of 29 OECD countries in the provision of employment opportunities for those with a disability.</a:t>
            </a:r>
            <a:endParaRPr lang="en-AU" dirty="0" smtClean="0"/>
          </a:p>
          <a:p>
            <a:pPr lvl="0"/>
            <a:r>
              <a:rPr lang="en-AU" dirty="0" smtClean="0"/>
              <a:t>Disability Discrimination Act – positive requirement to provide reasonable accommodation; recognised as not effective in reducing discrimination in employment.</a:t>
            </a:r>
          </a:p>
          <a:p>
            <a:pPr lvl="0"/>
            <a:r>
              <a:rPr lang="en-AU" dirty="0" smtClean="0"/>
              <a:t>Employment rates for people with disability do not seem to be improving. Decline in the rate of employment of people with disability in the public service. </a:t>
            </a:r>
          </a:p>
          <a:p>
            <a:pPr lvl="0"/>
            <a:r>
              <a:rPr lang="en-AU" dirty="0" smtClean="0"/>
              <a:t>No systemic national approach to setting targets or quotas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33"/>
          <p:cNvSpPr>
            <a:spLocks noGrp="1" noChangeArrowheads="1"/>
          </p:cNvSpPr>
          <p:nvPr>
            <p:ph type="title" idx="4294967295"/>
          </p:nvPr>
        </p:nvSpPr>
        <p:spPr>
          <a:xfrm>
            <a:off x="684213" y="981075"/>
            <a:ext cx="6989762" cy="1143000"/>
          </a:xfrm>
        </p:spPr>
        <p:txBody>
          <a:bodyPr/>
          <a:lstStyle/>
          <a:p>
            <a:r>
              <a:rPr lang="en-AU" dirty="0" smtClean="0"/>
              <a:t>Employment - Australia</a:t>
            </a:r>
          </a:p>
        </p:txBody>
      </p:sp>
      <p:sp>
        <p:nvSpPr>
          <p:cNvPr id="6147" name="Rectangle 68"/>
          <p:cNvSpPr>
            <a:spLocks noGrp="1" noChangeArrowheads="1"/>
          </p:cNvSpPr>
          <p:nvPr>
            <p:ph type="body" idx="4294967295"/>
          </p:nvPr>
        </p:nvSpPr>
        <p:spPr>
          <a:xfrm>
            <a:off x="684213" y="2060575"/>
            <a:ext cx="8002587" cy="3576638"/>
          </a:xfrm>
        </p:spPr>
        <p:txBody>
          <a:bodyPr/>
          <a:lstStyle/>
          <a:p>
            <a:pPr lvl="0"/>
            <a:r>
              <a:rPr lang="en-AU" dirty="0" smtClean="0"/>
              <a:t>Problems with career progression</a:t>
            </a:r>
          </a:p>
          <a:p>
            <a:pPr lvl="0"/>
            <a:r>
              <a:rPr lang="en-AU" dirty="0" smtClean="0"/>
              <a:t>Sheltered workshops (Australian Disability Enterprises). Not seen as transition </a:t>
            </a:r>
            <a:r>
              <a:rPr lang="en-AU" dirty="0" err="1" smtClean="0"/>
              <a:t>ot</a:t>
            </a:r>
            <a:r>
              <a:rPr lang="en-AU" dirty="0" smtClean="0"/>
              <a:t> open employment. </a:t>
            </a:r>
            <a:r>
              <a:rPr lang="en-US" i="1" dirty="0" smtClean="0"/>
              <a:t>There are 325 Australian Disability Enterprise outlets across Australia employing approximately 20,000 people with disability.</a:t>
            </a:r>
            <a:endParaRPr lang="en-AU" dirty="0" smtClean="0"/>
          </a:p>
          <a:p>
            <a:pPr lvl="0"/>
            <a:r>
              <a:rPr lang="en-AU" dirty="0" smtClean="0"/>
              <a:t>Uncapped access to government-funded employment support services to help people find a job, there are problems with restricted access to government funded support services on an as needed basis while especially while in a job and for career progression.</a:t>
            </a:r>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mission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Commission Presentation</Template>
  <TotalTime>36</TotalTime>
  <Words>765</Words>
  <Application>Microsoft Office PowerPoint</Application>
  <PresentationFormat>On-screen Show (4:3)</PresentationFormat>
  <Paragraphs>95</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Commission Presentation</vt:lpstr>
      <vt:lpstr>Human rights for people with disability as a programme for action - not a series of snappy slogans</vt:lpstr>
      <vt:lpstr>Human rights for people with disability as a programme for action </vt:lpstr>
      <vt:lpstr>Employment in the Australian Public Service</vt:lpstr>
      <vt:lpstr>Some statistics …</vt:lpstr>
      <vt:lpstr>PowerPoint Presentation</vt:lpstr>
      <vt:lpstr>Advantages for some Commonwealth Countries</vt:lpstr>
      <vt:lpstr>Advantages for some Commonwealth Countries</vt:lpstr>
      <vt:lpstr>Employment - Australia</vt:lpstr>
      <vt:lpstr>Employment - Australia</vt:lpstr>
      <vt:lpstr>Employment - Australia</vt:lpstr>
      <vt:lpstr>Inclusive Education - Australia</vt:lpstr>
      <vt:lpstr>Inclusive Education - Australia</vt:lpstr>
      <vt:lpstr>Inclusive Education - Australia</vt:lpstr>
      <vt:lpstr>Other important initiatives:</vt:lpstr>
      <vt:lpstr>Summary</vt:lpstr>
      <vt:lpstr>Summary</vt:lpstr>
      <vt:lpstr>Heading 1</vt:lpstr>
    </vt:vector>
  </TitlesOfParts>
  <Company>Australian Human Rights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edit Master title style</dc:title>
  <dc:creator>Cristina Ricci</dc:creator>
  <cp:lastModifiedBy>David Mason</cp:lastModifiedBy>
  <cp:revision>4</cp:revision>
  <dcterms:created xsi:type="dcterms:W3CDTF">2012-01-11T01:01:35Z</dcterms:created>
  <dcterms:modified xsi:type="dcterms:W3CDTF">2012-07-26T03:22:35Z</dcterms:modified>
</cp:coreProperties>
</file>