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256" r:id="rId2"/>
    <p:sldId id="425" r:id="rId3"/>
    <p:sldId id="420" r:id="rId4"/>
    <p:sldId id="426" r:id="rId5"/>
    <p:sldId id="427" r:id="rId6"/>
    <p:sldId id="430" r:id="rId7"/>
    <p:sldId id="429" r:id="rId8"/>
    <p:sldId id="432" r:id="rId9"/>
    <p:sldId id="436" r:id="rId10"/>
    <p:sldId id="437" r:id="rId11"/>
    <p:sldId id="438" r:id="rId12"/>
    <p:sldId id="435" r:id="rId13"/>
    <p:sldId id="431" r:id="rId14"/>
    <p:sldId id="442" r:id="rId15"/>
    <p:sldId id="402" r:id="rId16"/>
    <p:sldId id="416" r:id="rId17"/>
    <p:sldId id="404" r:id="rId18"/>
    <p:sldId id="417" r:id="rId19"/>
    <p:sldId id="405" r:id="rId20"/>
    <p:sldId id="424" r:id="rId21"/>
    <p:sldId id="441" r:id="rId22"/>
    <p:sldId id="440" r:id="rId23"/>
  </p:sldIdLst>
  <p:sldSz cx="9144000" cy="6858000" type="screen4x3"/>
  <p:notesSz cx="6797675" cy="9928225"/>
  <p:defaultTextStyle>
    <a:defPPr>
      <a:defRPr lang="en-AU"/>
    </a:defPPr>
    <a:lvl1pPr algn="l" rtl="0" fontAlgn="base">
      <a:spcBef>
        <a:spcPct val="0"/>
      </a:spcBef>
      <a:spcAft>
        <a:spcPct val="0"/>
      </a:spcAft>
      <a:defRPr sz="2400" kern="1200">
        <a:solidFill>
          <a:schemeClr val="tx1"/>
        </a:solidFill>
        <a:latin typeface="Arial" pitchFamily="3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itchFamily="34" charset="0"/>
        <a:ea typeface="ヒラギノ角ゴ Pro W3"/>
        <a:cs typeface="ヒラギノ角ゴ Pro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3300"/>
    <a:srgbClr val="FF9900"/>
    <a:srgbClr val="99CC00"/>
    <a:srgbClr val="33CC33"/>
    <a:srgbClr val="CC00CC"/>
    <a:srgbClr val="FF00FF"/>
    <a:srgbClr val="00FFFF"/>
    <a:srgbClr val="C60C30"/>
    <a:srgbClr val="F1E3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2787"/>
    <p:restoredTop sz="88606" autoAdjust="0"/>
  </p:normalViewPr>
  <p:slideViewPr>
    <p:cSldViewPr showGuides="1">
      <p:cViewPr varScale="1">
        <p:scale>
          <a:sx n="123" d="100"/>
          <a:sy n="123" d="100"/>
        </p:scale>
        <p:origin x="-128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96" d="100"/>
          <a:sy n="96" d="100"/>
        </p:scale>
        <p:origin x="-732"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1"/>
            <a:ext cx="2945659" cy="496411"/>
          </a:xfrm>
          <a:prstGeom prst="rect">
            <a:avLst/>
          </a:prstGeom>
          <a:noFill/>
          <a:ln w="9525">
            <a:noFill/>
            <a:miter lim="800000"/>
            <a:headEnd/>
            <a:tailEnd/>
          </a:ln>
        </p:spPr>
        <p:txBody>
          <a:bodyPr vert="horz" wrap="square" lIns="91330" tIns="45665" rIns="91330" bIns="45665" numCol="1" anchor="t" anchorCtr="0" compatLnSpc="1">
            <a:prstTxWarp prst="textNoShape">
              <a:avLst/>
            </a:prstTxWarp>
          </a:bodyPr>
          <a:lstStyle>
            <a:lvl1pPr eaLnBrk="0" hangingPunct="0">
              <a:defRPr sz="1200">
                <a:latin typeface="Arial" charset="0"/>
                <a:ea typeface="ヒラギノ角ゴ Pro W3" pitchFamily="84" charset="-128"/>
                <a:cs typeface="+mn-cs"/>
              </a:defRPr>
            </a:lvl1pPr>
          </a:lstStyle>
          <a:p>
            <a:pPr>
              <a:defRPr/>
            </a:pPr>
            <a:endParaRPr lang="en-US" dirty="0"/>
          </a:p>
        </p:txBody>
      </p:sp>
      <p:sp>
        <p:nvSpPr>
          <p:cNvPr id="8195" name="Rectangle 3"/>
          <p:cNvSpPr>
            <a:spLocks noGrp="1" noChangeArrowheads="1"/>
          </p:cNvSpPr>
          <p:nvPr>
            <p:ph type="dt" sz="quarter" idx="1"/>
          </p:nvPr>
        </p:nvSpPr>
        <p:spPr bwMode="auto">
          <a:xfrm>
            <a:off x="3852016" y="1"/>
            <a:ext cx="2945659" cy="496411"/>
          </a:xfrm>
          <a:prstGeom prst="rect">
            <a:avLst/>
          </a:prstGeom>
          <a:noFill/>
          <a:ln w="9525">
            <a:noFill/>
            <a:miter lim="800000"/>
            <a:headEnd/>
            <a:tailEnd/>
          </a:ln>
        </p:spPr>
        <p:txBody>
          <a:bodyPr vert="horz" wrap="square" lIns="91330" tIns="45665" rIns="91330" bIns="45665" numCol="1" anchor="t" anchorCtr="0" compatLnSpc="1">
            <a:prstTxWarp prst="textNoShape">
              <a:avLst/>
            </a:prstTxWarp>
          </a:bodyPr>
          <a:lstStyle>
            <a:lvl1pPr algn="r" eaLnBrk="0" hangingPunct="0">
              <a:defRPr sz="1200">
                <a:latin typeface="Arial" charset="0"/>
                <a:ea typeface="ヒラギノ角ゴ Pro W3" pitchFamily="84" charset="-128"/>
                <a:cs typeface="+mn-cs"/>
              </a:defRPr>
            </a:lvl1pPr>
          </a:lstStyle>
          <a:p>
            <a:pPr>
              <a:defRPr/>
            </a:pPr>
            <a:endParaRPr lang="en-US" dirty="0"/>
          </a:p>
        </p:txBody>
      </p:sp>
      <p:sp>
        <p:nvSpPr>
          <p:cNvPr id="8196" name="Rectangle 4"/>
          <p:cNvSpPr>
            <a:spLocks noGrp="1" noChangeArrowheads="1"/>
          </p:cNvSpPr>
          <p:nvPr>
            <p:ph type="ftr" sz="quarter" idx="2"/>
          </p:nvPr>
        </p:nvSpPr>
        <p:spPr bwMode="auto">
          <a:xfrm>
            <a:off x="1" y="9431814"/>
            <a:ext cx="2945659" cy="496411"/>
          </a:xfrm>
          <a:prstGeom prst="rect">
            <a:avLst/>
          </a:prstGeom>
          <a:noFill/>
          <a:ln w="9525">
            <a:noFill/>
            <a:miter lim="800000"/>
            <a:headEnd/>
            <a:tailEnd/>
          </a:ln>
        </p:spPr>
        <p:txBody>
          <a:bodyPr vert="horz" wrap="square" lIns="91330" tIns="45665" rIns="91330" bIns="45665" numCol="1" anchor="b" anchorCtr="0" compatLnSpc="1">
            <a:prstTxWarp prst="textNoShape">
              <a:avLst/>
            </a:prstTxWarp>
          </a:bodyPr>
          <a:lstStyle>
            <a:lvl1pPr eaLnBrk="0" hangingPunct="0">
              <a:defRPr sz="1200">
                <a:latin typeface="Arial" charset="0"/>
                <a:ea typeface="ヒラギノ角ゴ Pro W3" pitchFamily="84" charset="-128"/>
                <a:cs typeface="+mn-cs"/>
              </a:defRPr>
            </a:lvl1pPr>
          </a:lstStyle>
          <a:p>
            <a:pPr>
              <a:defRPr/>
            </a:pPr>
            <a:endParaRPr lang="en-US" dirty="0"/>
          </a:p>
        </p:txBody>
      </p:sp>
      <p:sp>
        <p:nvSpPr>
          <p:cNvPr id="8197" name="Rectangle 5"/>
          <p:cNvSpPr>
            <a:spLocks noGrp="1" noChangeArrowheads="1"/>
          </p:cNvSpPr>
          <p:nvPr>
            <p:ph type="sldNum" sz="quarter" idx="3"/>
          </p:nvPr>
        </p:nvSpPr>
        <p:spPr bwMode="auto">
          <a:xfrm>
            <a:off x="3852016" y="9431814"/>
            <a:ext cx="2945659" cy="496411"/>
          </a:xfrm>
          <a:prstGeom prst="rect">
            <a:avLst/>
          </a:prstGeom>
          <a:noFill/>
          <a:ln w="9525">
            <a:noFill/>
            <a:miter lim="800000"/>
            <a:headEnd/>
            <a:tailEnd/>
          </a:ln>
        </p:spPr>
        <p:txBody>
          <a:bodyPr vert="horz" wrap="square" lIns="91330" tIns="45665" rIns="91330" bIns="45665" numCol="1" anchor="b" anchorCtr="0" compatLnSpc="1">
            <a:prstTxWarp prst="textNoShape">
              <a:avLst/>
            </a:prstTxWarp>
          </a:bodyPr>
          <a:lstStyle>
            <a:lvl1pPr algn="r" eaLnBrk="0" hangingPunct="0">
              <a:defRPr sz="1200">
                <a:latin typeface="Arial" charset="0"/>
                <a:ea typeface="ヒラギノ角ゴ Pro W3" pitchFamily="84" charset="-128"/>
                <a:cs typeface="+mn-cs"/>
              </a:defRPr>
            </a:lvl1pPr>
          </a:lstStyle>
          <a:p>
            <a:pPr>
              <a:defRPr/>
            </a:pPr>
            <a:fld id="{D4126DE2-BCD9-4270-9F79-6839B1E3D45A}" type="slidenum">
              <a:rPr lang="en-US"/>
              <a:pPr>
                <a:defRPr/>
              </a:pPr>
              <a:t>‹#›</a:t>
            </a:fld>
            <a:endParaRPr lang="en-US" dirty="0"/>
          </a:p>
        </p:txBody>
      </p:sp>
    </p:spTree>
    <p:extLst>
      <p:ext uri="{BB962C8B-B14F-4D97-AF65-F5344CB8AC3E}">
        <p14:creationId xmlns:p14="http://schemas.microsoft.com/office/powerpoint/2010/main" val="2163094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1"/>
            <a:ext cx="2945659" cy="496411"/>
          </a:xfrm>
          <a:prstGeom prst="rect">
            <a:avLst/>
          </a:prstGeom>
          <a:noFill/>
          <a:ln w="9525">
            <a:noFill/>
            <a:miter lim="800000"/>
            <a:headEnd/>
            <a:tailEnd/>
          </a:ln>
        </p:spPr>
        <p:txBody>
          <a:bodyPr vert="horz" wrap="square" lIns="91330" tIns="45665" rIns="91330" bIns="45665" numCol="1" anchor="t" anchorCtr="0" compatLnSpc="1">
            <a:prstTxWarp prst="textNoShape">
              <a:avLst/>
            </a:prstTxWarp>
          </a:bodyPr>
          <a:lstStyle>
            <a:lvl1pPr eaLnBrk="0" hangingPunct="0">
              <a:defRPr sz="1200">
                <a:latin typeface="Arial" charset="0"/>
                <a:ea typeface="ヒラギノ角ゴ Pro W3" pitchFamily="84" charset="-128"/>
                <a:cs typeface="+mn-cs"/>
              </a:defRPr>
            </a:lvl1pPr>
          </a:lstStyle>
          <a:p>
            <a:pPr>
              <a:defRPr/>
            </a:pPr>
            <a:endParaRPr lang="en-US" dirty="0"/>
          </a:p>
        </p:txBody>
      </p:sp>
      <p:sp>
        <p:nvSpPr>
          <p:cNvPr id="5123" name="Rectangle 3"/>
          <p:cNvSpPr>
            <a:spLocks noGrp="1" noChangeArrowheads="1"/>
          </p:cNvSpPr>
          <p:nvPr>
            <p:ph type="dt" idx="1"/>
          </p:nvPr>
        </p:nvSpPr>
        <p:spPr bwMode="auto">
          <a:xfrm>
            <a:off x="3852016" y="1"/>
            <a:ext cx="2945659" cy="496411"/>
          </a:xfrm>
          <a:prstGeom prst="rect">
            <a:avLst/>
          </a:prstGeom>
          <a:noFill/>
          <a:ln w="9525">
            <a:noFill/>
            <a:miter lim="800000"/>
            <a:headEnd/>
            <a:tailEnd/>
          </a:ln>
        </p:spPr>
        <p:txBody>
          <a:bodyPr vert="horz" wrap="square" lIns="91330" tIns="45665" rIns="91330" bIns="45665" numCol="1" anchor="t" anchorCtr="0" compatLnSpc="1">
            <a:prstTxWarp prst="textNoShape">
              <a:avLst/>
            </a:prstTxWarp>
          </a:bodyPr>
          <a:lstStyle>
            <a:lvl1pPr algn="r" eaLnBrk="0" hangingPunct="0">
              <a:defRPr sz="1200">
                <a:latin typeface="Arial" charset="0"/>
                <a:ea typeface="ヒラギノ角ゴ Pro W3" pitchFamily="84" charset="-128"/>
                <a:cs typeface="+mn-cs"/>
              </a:defRPr>
            </a:lvl1pPr>
          </a:lstStyle>
          <a:p>
            <a:pPr>
              <a:defRPr/>
            </a:pPr>
            <a:endParaRPr lang="en-US" dirty="0"/>
          </a:p>
        </p:txBody>
      </p:sp>
      <p:sp>
        <p:nvSpPr>
          <p:cNvPr id="7172"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06357" y="4715907"/>
            <a:ext cx="4984962" cy="4467701"/>
          </a:xfrm>
          <a:prstGeom prst="rect">
            <a:avLst/>
          </a:prstGeom>
          <a:noFill/>
          <a:ln w="9525">
            <a:noFill/>
            <a:miter lim="800000"/>
            <a:headEnd/>
            <a:tailEnd/>
          </a:ln>
        </p:spPr>
        <p:txBody>
          <a:bodyPr vert="horz" wrap="square" lIns="91330" tIns="45665" rIns="91330" bIns="456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1" y="9431814"/>
            <a:ext cx="2945659" cy="496411"/>
          </a:xfrm>
          <a:prstGeom prst="rect">
            <a:avLst/>
          </a:prstGeom>
          <a:noFill/>
          <a:ln w="9525">
            <a:noFill/>
            <a:miter lim="800000"/>
            <a:headEnd/>
            <a:tailEnd/>
          </a:ln>
        </p:spPr>
        <p:txBody>
          <a:bodyPr vert="horz" wrap="square" lIns="91330" tIns="45665" rIns="91330" bIns="45665" numCol="1" anchor="b" anchorCtr="0" compatLnSpc="1">
            <a:prstTxWarp prst="textNoShape">
              <a:avLst/>
            </a:prstTxWarp>
          </a:bodyPr>
          <a:lstStyle>
            <a:lvl1pPr eaLnBrk="0" hangingPunct="0">
              <a:defRPr sz="1200">
                <a:latin typeface="Arial" charset="0"/>
                <a:ea typeface="ヒラギノ角ゴ Pro W3" pitchFamily="84" charset="-128"/>
                <a:cs typeface="+mn-cs"/>
              </a:defRPr>
            </a:lvl1pPr>
          </a:lstStyle>
          <a:p>
            <a:pPr>
              <a:defRPr/>
            </a:pPr>
            <a:endParaRPr lang="en-US" dirty="0"/>
          </a:p>
        </p:txBody>
      </p:sp>
      <p:sp>
        <p:nvSpPr>
          <p:cNvPr id="5127" name="Rectangle 7"/>
          <p:cNvSpPr>
            <a:spLocks noGrp="1" noChangeArrowheads="1"/>
          </p:cNvSpPr>
          <p:nvPr>
            <p:ph type="sldNum" sz="quarter" idx="5"/>
          </p:nvPr>
        </p:nvSpPr>
        <p:spPr bwMode="auto">
          <a:xfrm>
            <a:off x="3852016" y="9431814"/>
            <a:ext cx="2945659" cy="496411"/>
          </a:xfrm>
          <a:prstGeom prst="rect">
            <a:avLst/>
          </a:prstGeom>
          <a:noFill/>
          <a:ln w="9525">
            <a:noFill/>
            <a:miter lim="800000"/>
            <a:headEnd/>
            <a:tailEnd/>
          </a:ln>
        </p:spPr>
        <p:txBody>
          <a:bodyPr vert="horz" wrap="square" lIns="91330" tIns="45665" rIns="91330" bIns="45665" numCol="1" anchor="b" anchorCtr="0" compatLnSpc="1">
            <a:prstTxWarp prst="textNoShape">
              <a:avLst/>
            </a:prstTxWarp>
          </a:bodyPr>
          <a:lstStyle>
            <a:lvl1pPr algn="r" eaLnBrk="0" hangingPunct="0">
              <a:defRPr sz="1200">
                <a:latin typeface="Arial" charset="0"/>
                <a:ea typeface="ヒラギノ角ゴ Pro W3" pitchFamily="84" charset="-128"/>
                <a:cs typeface="+mn-cs"/>
              </a:defRPr>
            </a:lvl1pPr>
          </a:lstStyle>
          <a:p>
            <a:pPr>
              <a:defRPr/>
            </a:pPr>
            <a:fld id="{125F1EA0-FC06-4AEF-8B1C-3F3C20FC99C5}" type="slidenum">
              <a:rPr lang="en-US"/>
              <a:pPr>
                <a:defRPr/>
              </a:pPr>
              <a:t>‹#›</a:t>
            </a:fld>
            <a:endParaRPr lang="en-US" dirty="0"/>
          </a:p>
        </p:txBody>
      </p:sp>
    </p:spTree>
    <p:extLst>
      <p:ext uri="{BB962C8B-B14F-4D97-AF65-F5344CB8AC3E}">
        <p14:creationId xmlns:p14="http://schemas.microsoft.com/office/powerpoint/2010/main" val="31770399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84" charset="-128"/>
        <a:cs typeface="ヒラギノ角ゴ Pro W3"/>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84" charset="-128"/>
        <a:cs typeface="ヒラギノ角ゴ Pro W3"/>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84" charset="-128"/>
        <a:cs typeface="ヒラギノ角ゴ Pro W3"/>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84"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84"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058" indent="-285407" eaLnBrk="0" hangingPunct="0">
              <a:defRPr sz="2400">
                <a:solidFill>
                  <a:schemeClr val="tx1"/>
                </a:solidFill>
                <a:latin typeface="Arial" pitchFamily="34" charset="0"/>
                <a:ea typeface="ヒラギノ角ゴ Pro W3"/>
                <a:cs typeface="ヒラギノ角ゴ Pro W3"/>
              </a:defRPr>
            </a:lvl2pPr>
            <a:lvl3pPr marL="1141628" indent="-228326" eaLnBrk="0" hangingPunct="0">
              <a:defRPr sz="2400">
                <a:solidFill>
                  <a:schemeClr val="tx1"/>
                </a:solidFill>
                <a:latin typeface="Arial" pitchFamily="34" charset="0"/>
                <a:ea typeface="ヒラギノ角ゴ Pro W3"/>
                <a:cs typeface="ヒラギノ角ゴ Pro W3"/>
              </a:defRPr>
            </a:lvl3pPr>
            <a:lvl4pPr marL="1598280" indent="-228326" eaLnBrk="0" hangingPunct="0">
              <a:defRPr sz="2400">
                <a:solidFill>
                  <a:schemeClr val="tx1"/>
                </a:solidFill>
                <a:latin typeface="Arial" pitchFamily="34" charset="0"/>
                <a:ea typeface="ヒラギノ角ゴ Pro W3"/>
                <a:cs typeface="ヒラギノ角ゴ Pro W3"/>
              </a:defRPr>
            </a:lvl4pPr>
            <a:lvl5pPr marL="2054931" indent="-228326" eaLnBrk="0" hangingPunct="0">
              <a:defRPr sz="2400">
                <a:solidFill>
                  <a:schemeClr val="tx1"/>
                </a:solidFill>
                <a:latin typeface="Arial" pitchFamily="34" charset="0"/>
                <a:ea typeface="ヒラギノ角ゴ Pro W3"/>
                <a:cs typeface="ヒラギノ角ゴ Pro W3"/>
              </a:defRPr>
            </a:lvl5pPr>
            <a:lvl6pPr marL="2511582" indent="-228326"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68234" indent="-228326"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4885" indent="-228326"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1537" indent="-228326"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fld id="{F792F94F-C4C9-4C8F-A039-8FD511A5BB1E}" type="slidenum">
              <a:rPr lang="en-AU" sz="1200"/>
              <a:pPr/>
              <a:t>1</a:t>
            </a:fld>
            <a:endParaRPr lang="en-AU" sz="1200" dirty="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ヒラギノ角ゴ Pro W3"/>
              </a:rPr>
              <a:t>Acknowledgments.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125F1EA0-FC06-4AEF-8B1C-3F3C20FC99C5}" type="slidenum">
              <a:rPr lang="en-US" smtClean="0"/>
              <a:pPr>
                <a:defRPr/>
              </a:pPr>
              <a:t>8</a:t>
            </a:fld>
            <a:endParaRPr lang="en-US" dirty="0"/>
          </a:p>
        </p:txBody>
      </p:sp>
    </p:spTree>
    <p:extLst>
      <p:ext uri="{BB962C8B-B14F-4D97-AF65-F5344CB8AC3E}">
        <p14:creationId xmlns:p14="http://schemas.microsoft.com/office/powerpoint/2010/main" val="868808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4427538" y="981075"/>
            <a:ext cx="38830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pitchFamily="84" charset="-128"/>
              </a:defRPr>
            </a:lvl1pPr>
            <a:lvl2pPr marL="742950" indent="-285750">
              <a:defRPr sz="2400">
                <a:solidFill>
                  <a:schemeClr val="tx1"/>
                </a:solidFill>
                <a:latin typeface="Arial" charset="0"/>
                <a:ea typeface="ヒラギノ角ゴ Pro W3" pitchFamily="84" charset="-128"/>
              </a:defRPr>
            </a:lvl2pPr>
            <a:lvl3pPr marL="1143000" indent="-228600">
              <a:defRPr sz="2400">
                <a:solidFill>
                  <a:schemeClr val="tx1"/>
                </a:solidFill>
                <a:latin typeface="Arial" charset="0"/>
                <a:ea typeface="ヒラギノ角ゴ Pro W3" pitchFamily="84" charset="-128"/>
              </a:defRPr>
            </a:lvl3pPr>
            <a:lvl4pPr marL="1600200" indent="-228600">
              <a:defRPr sz="2400">
                <a:solidFill>
                  <a:schemeClr val="tx1"/>
                </a:solidFill>
                <a:latin typeface="Arial" charset="0"/>
                <a:ea typeface="ヒラギノ角ゴ Pro W3" pitchFamily="84" charset="-128"/>
              </a:defRPr>
            </a:lvl4pPr>
            <a:lvl5pPr marL="2057400" indent="-228600">
              <a:defRPr sz="2400">
                <a:solidFill>
                  <a:schemeClr val="tx1"/>
                </a:solidFill>
                <a:latin typeface="Arial"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84" charset="-128"/>
              </a:defRPr>
            </a:lvl9pPr>
          </a:lstStyle>
          <a:p>
            <a:pPr algn="r" eaLnBrk="0" hangingPunct="0">
              <a:lnSpc>
                <a:spcPts val="3700"/>
              </a:lnSpc>
              <a:defRPr/>
            </a:pPr>
            <a:r>
              <a:rPr lang="en-AU" sz="2600" b="1" dirty="0">
                <a:solidFill>
                  <a:schemeClr val="bg1"/>
                </a:solidFill>
                <a:cs typeface="+mn-cs"/>
              </a:rPr>
              <a:t>Speaker Name</a:t>
            </a:r>
          </a:p>
          <a:p>
            <a:pPr algn="r" eaLnBrk="0" hangingPunct="0">
              <a:lnSpc>
                <a:spcPts val="3700"/>
              </a:lnSpc>
              <a:defRPr/>
            </a:pPr>
            <a:r>
              <a:rPr lang="en-AU" sz="2600" dirty="0">
                <a:solidFill>
                  <a:schemeClr val="bg1"/>
                </a:solidFill>
                <a:cs typeface="+mn-cs"/>
              </a:rPr>
              <a:t>Speaker Title</a:t>
            </a:r>
          </a:p>
        </p:txBody>
      </p:sp>
      <p:sp>
        <p:nvSpPr>
          <p:cNvPr id="4" name="TextBox 1"/>
          <p:cNvSpPr txBox="1">
            <a:spLocks noChangeArrowheads="1"/>
          </p:cNvSpPr>
          <p:nvPr/>
        </p:nvSpPr>
        <p:spPr bwMode="auto">
          <a:xfrm>
            <a:off x="7561263" y="2020888"/>
            <a:ext cx="725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pitchFamily="84" charset="-128"/>
              </a:defRPr>
            </a:lvl1pPr>
            <a:lvl2pPr marL="742950" indent="-285750">
              <a:defRPr sz="2400">
                <a:solidFill>
                  <a:schemeClr val="tx1"/>
                </a:solidFill>
                <a:latin typeface="Arial" charset="0"/>
                <a:ea typeface="ヒラギノ角ゴ Pro W3" pitchFamily="84" charset="-128"/>
              </a:defRPr>
            </a:lvl2pPr>
            <a:lvl3pPr marL="1143000" indent="-228600">
              <a:defRPr sz="2400">
                <a:solidFill>
                  <a:schemeClr val="tx1"/>
                </a:solidFill>
                <a:latin typeface="Arial" charset="0"/>
                <a:ea typeface="ヒラギノ角ゴ Pro W3" pitchFamily="84" charset="-128"/>
              </a:defRPr>
            </a:lvl3pPr>
            <a:lvl4pPr marL="1600200" indent="-228600">
              <a:defRPr sz="2400">
                <a:solidFill>
                  <a:schemeClr val="tx1"/>
                </a:solidFill>
                <a:latin typeface="Arial" charset="0"/>
                <a:ea typeface="ヒラギノ角ゴ Pro W3" pitchFamily="84" charset="-128"/>
              </a:defRPr>
            </a:lvl4pPr>
            <a:lvl5pPr marL="2057400" indent="-228600">
              <a:defRPr sz="2400">
                <a:solidFill>
                  <a:schemeClr val="tx1"/>
                </a:solidFill>
                <a:latin typeface="Arial"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84" charset="-128"/>
              </a:defRPr>
            </a:lvl9pPr>
          </a:lstStyle>
          <a:p>
            <a:pPr algn="r" eaLnBrk="0" hangingPunct="0">
              <a:defRPr/>
            </a:pPr>
            <a:r>
              <a:rPr lang="en-AU" sz="2000" dirty="0">
                <a:solidFill>
                  <a:srgbClr val="00FFFF"/>
                </a:solidFill>
                <a:cs typeface="+mn-cs"/>
              </a:rPr>
              <a:t>Date</a:t>
            </a:r>
          </a:p>
        </p:txBody>
      </p:sp>
      <p:sp>
        <p:nvSpPr>
          <p:cNvPr id="8" name="Rectangle 2"/>
          <p:cNvSpPr>
            <a:spLocks noGrp="1" noChangeArrowheads="1"/>
          </p:cNvSpPr>
          <p:nvPr>
            <p:ph type="ctrTitle"/>
          </p:nvPr>
        </p:nvSpPr>
        <p:spPr>
          <a:xfrm>
            <a:off x="838200" y="3946525"/>
            <a:ext cx="7086600" cy="2362200"/>
          </a:xfrm>
        </p:spPr>
        <p:txBody>
          <a:bodyPr/>
          <a:lstStyle>
            <a:lvl1pPr>
              <a:defRPr sz="4200" b="1" i="0" baseline="0">
                <a:solidFill>
                  <a:schemeClr val="bg1"/>
                </a:solidFill>
              </a:defRPr>
            </a:lvl1pPr>
          </a:lstStyle>
          <a:p>
            <a:r>
              <a:rPr lang="en-US" smtClean="0"/>
              <a:t>Click to edit Master title style</a:t>
            </a:r>
            <a:endParaRPr lang="en-US" dirty="0" smtClean="0"/>
          </a:p>
        </p:txBody>
      </p:sp>
    </p:spTree>
    <p:extLst>
      <p:ext uri="{BB962C8B-B14F-4D97-AF65-F5344CB8AC3E}">
        <p14:creationId xmlns:p14="http://schemas.microsoft.com/office/powerpoint/2010/main" val="3293913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27052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4550" y="2057400"/>
            <a:ext cx="1695450" cy="44196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2057400"/>
            <a:ext cx="4933950"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607883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1" descr="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420938"/>
            <a:ext cx="471646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91569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068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1" descr="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63" y="3460750"/>
            <a:ext cx="471646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3886200"/>
            <a:ext cx="33147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305300" y="3886200"/>
            <a:ext cx="33147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03736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9843"/>
            <a:ext cx="7931224"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2150318"/>
            <a:ext cx="3898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790080"/>
            <a:ext cx="3898776" cy="35192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Text Placeholder 4"/>
          <p:cNvSpPr>
            <a:spLocks noGrp="1"/>
          </p:cNvSpPr>
          <p:nvPr>
            <p:ph type="body" sz="quarter" idx="3"/>
          </p:nvPr>
        </p:nvSpPr>
        <p:spPr>
          <a:xfrm>
            <a:off x="4499992" y="2150318"/>
            <a:ext cx="388741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9992" y="2790080"/>
            <a:ext cx="3887415" cy="35192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4972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128923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57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6247"/>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816247"/>
            <a:ext cx="4741366" cy="55650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978297"/>
            <a:ext cx="3008313" cy="44030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258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81736"/>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89391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AU" noProof="0" dirty="0" smtClean="0"/>
          </a:p>
        </p:txBody>
      </p:sp>
      <p:sp>
        <p:nvSpPr>
          <p:cNvPr id="4" name="Text Placeholder 3"/>
          <p:cNvSpPr>
            <a:spLocks noGrp="1"/>
          </p:cNvSpPr>
          <p:nvPr>
            <p:ph type="body" sz="half" idx="2"/>
          </p:nvPr>
        </p:nvSpPr>
        <p:spPr>
          <a:xfrm>
            <a:off x="1792288" y="564847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7499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38200" y="981075"/>
            <a:ext cx="7189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smtClean="0"/>
              <a:t>Heading</a:t>
            </a:r>
          </a:p>
        </p:txBody>
      </p:sp>
      <p:sp>
        <p:nvSpPr>
          <p:cNvPr id="1027" name="Rectangle 3"/>
          <p:cNvSpPr>
            <a:spLocks noGrp="1" noChangeArrowheads="1"/>
          </p:cNvSpPr>
          <p:nvPr>
            <p:ph type="body" idx="1"/>
          </p:nvPr>
        </p:nvSpPr>
        <p:spPr bwMode="auto">
          <a:xfrm>
            <a:off x="838200" y="2809875"/>
            <a:ext cx="7189788"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smtClean="0"/>
              <a:t>First level bullet point</a:t>
            </a:r>
          </a:p>
          <a:p>
            <a:pPr lvl="1"/>
            <a:r>
              <a:rPr lang="en-AU" smtClean="0"/>
              <a:t>Second level bullet point</a:t>
            </a:r>
          </a:p>
          <a:p>
            <a:pPr lvl="2"/>
            <a:r>
              <a:rPr lang="en-AU" smtClean="0"/>
              <a:t>Third level bullet point</a:t>
            </a:r>
          </a:p>
          <a:p>
            <a:pPr lvl="3"/>
            <a:r>
              <a:rPr lang="en-AU" smtClean="0"/>
              <a:t>Fourth level bullet point</a:t>
            </a:r>
          </a:p>
          <a:p>
            <a:pPr lvl="4"/>
            <a:r>
              <a:rPr lang="en-AU" smtClean="0"/>
              <a:t>Fifth level bullet point</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29" r:id="rId3"/>
    <p:sldLayoutId id="214748373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Text Box 7"/>
          <p:cNvSpPr txBox="1">
            <a:spLocks noChangeArrowheads="1"/>
          </p:cNvSpPr>
          <p:nvPr/>
        </p:nvSpPr>
        <p:spPr bwMode="auto">
          <a:xfrm>
            <a:off x="2483768" y="1022126"/>
            <a:ext cx="5754787" cy="104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a:lnSpc>
                <a:spcPts val="3700"/>
              </a:lnSpc>
            </a:pPr>
            <a:r>
              <a:rPr lang="en-AU" sz="2000" b="1" dirty="0" smtClean="0">
                <a:solidFill>
                  <a:schemeClr val="bg1"/>
                </a:solidFill>
              </a:rPr>
              <a:t>Megan Mitchell </a:t>
            </a:r>
          </a:p>
          <a:p>
            <a:pPr algn="r">
              <a:lnSpc>
                <a:spcPts val="3700"/>
              </a:lnSpc>
            </a:pPr>
            <a:r>
              <a:rPr lang="en-AU" sz="2000" b="1" dirty="0" smtClean="0">
                <a:solidFill>
                  <a:schemeClr val="bg1"/>
                </a:solidFill>
              </a:rPr>
              <a:t>National Children’s Commissioner</a:t>
            </a:r>
          </a:p>
        </p:txBody>
      </p:sp>
      <p:sp>
        <p:nvSpPr>
          <p:cNvPr id="5123" name="TextBox 1"/>
          <p:cNvSpPr txBox="1">
            <a:spLocks noChangeArrowheads="1"/>
          </p:cNvSpPr>
          <p:nvPr/>
        </p:nvSpPr>
        <p:spPr bwMode="auto">
          <a:xfrm>
            <a:off x="6288982" y="2520375"/>
            <a:ext cx="19495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a:r>
              <a:rPr lang="en-AU" sz="2000" dirty="0" smtClean="0">
                <a:solidFill>
                  <a:srgbClr val="00FFFF"/>
                </a:solidFill>
              </a:rPr>
              <a:t>9 October 2013</a:t>
            </a:r>
            <a:endParaRPr lang="en-AU" sz="2000" dirty="0">
              <a:solidFill>
                <a:srgbClr val="00FFFF"/>
              </a:solidFill>
            </a:endParaRPr>
          </a:p>
        </p:txBody>
      </p:sp>
      <p:sp>
        <p:nvSpPr>
          <p:cNvPr id="5124" name="Rectangle 2"/>
          <p:cNvSpPr>
            <a:spLocks noGrp="1" noChangeArrowheads="1"/>
          </p:cNvSpPr>
          <p:nvPr>
            <p:ph type="ctrTitle"/>
          </p:nvPr>
        </p:nvSpPr>
        <p:spPr>
          <a:xfrm>
            <a:off x="107504" y="3645024"/>
            <a:ext cx="8568951" cy="2880320"/>
          </a:xfrm>
        </p:spPr>
        <p:txBody>
          <a:bodyPr/>
          <a:lstStyle/>
          <a:p>
            <a:pPr algn="ctr">
              <a:spcAft>
                <a:spcPts val="0"/>
              </a:spcAft>
            </a:pPr>
            <a:r>
              <a:rPr lang="en-AU" sz="2200" cap="small" dirty="0" smtClean="0">
                <a:ea typeface="Times New Roman"/>
              </a:rPr>
              <a:t>The right to a full life: survival and healthy development for </a:t>
            </a:r>
            <a:r>
              <a:rPr lang="en-AU" sz="2200" cap="small" smtClean="0">
                <a:ea typeface="Times New Roman"/>
              </a:rPr>
              <a:t>all children</a:t>
            </a:r>
            <a:r>
              <a:rPr lang="en-AU" sz="2200" cap="small" dirty="0" smtClean="0">
                <a:ea typeface="Times New Roman"/>
              </a:rPr>
              <a:t/>
            </a:r>
            <a:br>
              <a:rPr lang="en-AU" sz="2200" cap="small" dirty="0" smtClean="0">
                <a:ea typeface="Times New Roman"/>
              </a:rPr>
            </a:br>
            <a:r>
              <a:rPr lang="en-AU" sz="2200" cap="small" dirty="0" smtClean="0">
                <a:ea typeface="Times New Roman"/>
              </a:rPr>
              <a:t/>
            </a:r>
            <a:br>
              <a:rPr lang="en-AU" sz="2200" cap="small" dirty="0" smtClean="0">
                <a:ea typeface="Times New Roman"/>
              </a:rPr>
            </a:br>
            <a:r>
              <a:rPr lang="en-AU" sz="2200" cap="small" dirty="0" smtClean="0">
                <a:ea typeface="Times New Roman"/>
              </a:rPr>
              <a:t/>
            </a:r>
            <a:br>
              <a:rPr lang="en-AU" sz="2200" cap="small" dirty="0" smtClean="0">
                <a:ea typeface="Times New Roman"/>
              </a:rPr>
            </a:br>
            <a:r>
              <a:rPr lang="en-AU" sz="1900" cap="small" dirty="0" smtClean="0">
                <a:ea typeface="Times New Roman"/>
              </a:rPr>
              <a:t>grand rounds</a:t>
            </a:r>
            <a:br>
              <a:rPr lang="en-AU" sz="1900" cap="small" dirty="0" smtClean="0">
                <a:ea typeface="Times New Roman"/>
              </a:rPr>
            </a:br>
            <a:r>
              <a:rPr lang="en-AU" sz="1900" cap="small" dirty="0" err="1" smtClean="0">
                <a:ea typeface="Times New Roman"/>
              </a:rPr>
              <a:t>sydney</a:t>
            </a:r>
            <a:r>
              <a:rPr lang="en-AU" sz="1900" cap="small" dirty="0" smtClean="0">
                <a:ea typeface="Times New Roman"/>
              </a:rPr>
              <a:t> children’s hospital </a:t>
            </a:r>
            <a:r>
              <a:rPr lang="en-AU" sz="1900" cap="small" dirty="0" err="1" smtClean="0">
                <a:ea typeface="Times New Roman"/>
              </a:rPr>
              <a:t>randwick</a:t>
            </a:r>
            <a:r>
              <a:rPr lang="en-AU" sz="2200" dirty="0" smtClean="0">
                <a:ea typeface="Times New Roman"/>
              </a:rPr>
              <a:t/>
            </a:r>
            <a:br>
              <a:rPr lang="en-AU" sz="2200" dirty="0" smtClean="0">
                <a:ea typeface="Times New Roman"/>
              </a:rPr>
            </a:br>
            <a:endParaRPr lang="en-AU" sz="2200" dirty="0">
              <a:effectLst/>
              <a:ea typeface="Times New Roman"/>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1075"/>
            <a:ext cx="7189788" cy="791741"/>
          </a:xfrm>
        </p:spPr>
        <p:txBody>
          <a:bodyPr/>
          <a:lstStyle/>
          <a:p>
            <a:r>
              <a:rPr lang="en-US" sz="2400" dirty="0" smtClean="0"/>
              <a:t>A child-rights approach seeks to address the underlying social determinants of mental health</a:t>
            </a:r>
            <a:endParaRPr lang="en-US" sz="2400" dirty="0"/>
          </a:p>
        </p:txBody>
      </p:sp>
      <p:sp>
        <p:nvSpPr>
          <p:cNvPr id="5" name="Content Placeholder 2"/>
          <p:cNvSpPr txBox="1">
            <a:spLocks/>
          </p:cNvSpPr>
          <p:nvPr/>
        </p:nvSpPr>
        <p:spPr bwMode="auto">
          <a:xfrm>
            <a:off x="1051992" y="2018382"/>
            <a:ext cx="3231976"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buNone/>
            </a:pPr>
            <a:r>
              <a:rPr lang="en-US" sz="1200" i="1" dirty="0" smtClean="0"/>
              <a:t>Access to health care</a:t>
            </a:r>
            <a:br>
              <a:rPr lang="en-US" sz="1200" i="1" dirty="0" smtClean="0"/>
            </a:br>
            <a:endParaRPr lang="en-US" sz="1200" i="1" dirty="0" smtClean="0"/>
          </a:p>
          <a:p>
            <a:pPr>
              <a:buFont typeface="Wingdings" pitchFamily="2" charset="2"/>
              <a:buChar char="§"/>
            </a:pPr>
            <a:r>
              <a:rPr lang="en-US" sz="1200" dirty="0" smtClean="0"/>
              <a:t>Lack of available or acceptable services</a:t>
            </a:r>
          </a:p>
          <a:p>
            <a:pPr>
              <a:buFont typeface="Wingdings" pitchFamily="2" charset="2"/>
              <a:buChar char="§"/>
            </a:pPr>
            <a:r>
              <a:rPr lang="en-US" sz="1200" dirty="0" smtClean="0"/>
              <a:t>Economic barriers to care</a:t>
            </a:r>
          </a:p>
          <a:p>
            <a:pPr marL="0" indent="0" algn="ctr">
              <a:buNone/>
            </a:pPr>
            <a:endParaRPr lang="en-US" sz="1200" dirty="0" smtClean="0"/>
          </a:p>
          <a:p>
            <a:pPr marL="0" indent="0">
              <a:buNone/>
            </a:pPr>
            <a:r>
              <a:rPr lang="en-US" sz="1200" i="1" dirty="0" smtClean="0"/>
              <a:t>Consequences</a:t>
            </a:r>
            <a:r>
              <a:rPr lang="en-US" sz="1200" i="1" dirty="0"/>
              <a:t/>
            </a:r>
            <a:br>
              <a:rPr lang="en-US" sz="1200" i="1" dirty="0"/>
            </a:br>
            <a:endParaRPr lang="en-US" sz="1200" i="1" dirty="0"/>
          </a:p>
          <a:p>
            <a:pPr>
              <a:buFont typeface="Wingdings" pitchFamily="2" charset="2"/>
              <a:buChar char="§"/>
            </a:pPr>
            <a:r>
              <a:rPr lang="en-US" sz="1200" dirty="0" smtClean="0"/>
              <a:t>Impact of depression on productivity</a:t>
            </a:r>
            <a:endParaRPr lang="en-US" sz="1200" dirty="0"/>
          </a:p>
          <a:p>
            <a:pPr>
              <a:buFont typeface="Wingdings" pitchFamily="2" charset="2"/>
              <a:buChar char="§"/>
            </a:pPr>
            <a:r>
              <a:rPr lang="en-US" sz="1200" dirty="0" smtClean="0"/>
              <a:t>Social consequences of depression</a:t>
            </a:r>
            <a:endParaRPr lang="en-US" sz="1200" dirty="0"/>
          </a:p>
          <a:p>
            <a:pPr>
              <a:buFont typeface="Wingdings" pitchFamily="2" charset="2"/>
              <a:buChar char="§"/>
            </a:pPr>
            <a:r>
              <a:rPr lang="en-US" sz="1200" dirty="0" smtClean="0"/>
              <a:t>Cost of depression treatment</a:t>
            </a:r>
            <a:endParaRPr lang="en-US" sz="1200" dirty="0"/>
          </a:p>
          <a:p>
            <a:pPr>
              <a:buFont typeface="Wingdings" pitchFamily="2" charset="2"/>
              <a:buChar char="§"/>
            </a:pPr>
            <a:r>
              <a:rPr lang="en-US" sz="1200" dirty="0" smtClean="0"/>
              <a:t>Lifestyle consequences of depression</a:t>
            </a:r>
            <a:endParaRPr lang="en-US" sz="1200" dirty="0"/>
          </a:p>
          <a:p>
            <a:pPr marL="0" indent="0">
              <a:buNone/>
            </a:pPr>
            <a:endParaRPr lang="en-US" sz="1200" i="1" dirty="0" smtClean="0"/>
          </a:p>
          <a:p>
            <a:pPr marL="0" indent="0">
              <a:buNone/>
            </a:pPr>
            <a:r>
              <a:rPr lang="en-US" sz="1200" i="1" dirty="0" smtClean="0"/>
              <a:t>Vulnerability</a:t>
            </a:r>
            <a:r>
              <a:rPr lang="en-US" sz="1200" i="1" dirty="0"/>
              <a:t/>
            </a:r>
            <a:br>
              <a:rPr lang="en-US" sz="1200" i="1" dirty="0"/>
            </a:br>
            <a:endParaRPr lang="en-US" sz="1200" i="1" dirty="0"/>
          </a:p>
          <a:p>
            <a:pPr>
              <a:buFont typeface="Wingdings" pitchFamily="2" charset="2"/>
              <a:buChar char="§"/>
            </a:pPr>
            <a:r>
              <a:rPr lang="en-US" sz="1200" dirty="0"/>
              <a:t>Early developmental </a:t>
            </a:r>
            <a:r>
              <a:rPr lang="en-US" sz="1200" dirty="0" smtClean="0"/>
              <a:t>risks</a:t>
            </a:r>
          </a:p>
          <a:p>
            <a:pPr>
              <a:buFont typeface="Wingdings" pitchFamily="2" charset="2"/>
              <a:buChar char="§"/>
            </a:pPr>
            <a:r>
              <a:rPr lang="en-US" sz="1200" dirty="0" smtClean="0"/>
              <a:t>Maternal </a:t>
            </a:r>
            <a:r>
              <a:rPr lang="en-US" sz="1200" dirty="0"/>
              <a:t>mental </a:t>
            </a:r>
            <a:r>
              <a:rPr lang="en-US" sz="1200" dirty="0" smtClean="0"/>
              <a:t>illness</a:t>
            </a:r>
          </a:p>
          <a:p>
            <a:pPr>
              <a:buFont typeface="Wingdings" pitchFamily="2" charset="2"/>
              <a:buChar char="§"/>
            </a:pPr>
            <a:r>
              <a:rPr lang="en-US" sz="1200" dirty="0" smtClean="0"/>
              <a:t>Developmental </a:t>
            </a:r>
            <a:r>
              <a:rPr lang="en-US" sz="1200" dirty="0"/>
              <a:t>risks for adolescence</a:t>
            </a:r>
          </a:p>
          <a:p>
            <a:pPr marL="0" indent="0">
              <a:buNone/>
            </a:pPr>
            <a:endParaRPr lang="en-US" sz="1200" dirty="0" smtClean="0"/>
          </a:p>
          <a:p>
            <a:pPr marL="0" indent="0">
              <a:buNone/>
            </a:pPr>
            <a:endParaRPr lang="en-US" sz="1200" dirty="0" smtClean="0"/>
          </a:p>
        </p:txBody>
      </p:sp>
      <p:sp>
        <p:nvSpPr>
          <p:cNvPr id="6" name="Content Placeholder 2"/>
          <p:cNvSpPr txBox="1">
            <a:spLocks/>
          </p:cNvSpPr>
          <p:nvPr/>
        </p:nvSpPr>
        <p:spPr bwMode="auto">
          <a:xfrm>
            <a:off x="4486200" y="2009998"/>
            <a:ext cx="3614192"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buNone/>
            </a:pPr>
            <a:r>
              <a:rPr lang="en-US" sz="1200" i="1" dirty="0" smtClean="0"/>
              <a:t>Exposure</a:t>
            </a:r>
            <a:endParaRPr lang="en-US" sz="1200" dirty="0" smtClean="0"/>
          </a:p>
          <a:p>
            <a:pPr>
              <a:buFont typeface="Wingdings" pitchFamily="2" charset="2"/>
              <a:buChar char="§"/>
            </a:pPr>
            <a:endParaRPr lang="en-US" sz="1200" dirty="0" smtClean="0"/>
          </a:p>
          <a:p>
            <a:pPr>
              <a:buFont typeface="Wingdings" pitchFamily="2" charset="2"/>
              <a:buChar char="§"/>
            </a:pPr>
            <a:r>
              <a:rPr lang="en-US" sz="1200" dirty="0" smtClean="0"/>
              <a:t>Violence/crime</a:t>
            </a:r>
          </a:p>
          <a:p>
            <a:pPr>
              <a:buFont typeface="Wingdings" pitchFamily="2" charset="2"/>
              <a:buChar char="§"/>
            </a:pPr>
            <a:r>
              <a:rPr lang="en-US" sz="1200" dirty="0" smtClean="0"/>
              <a:t>Social fragmentation</a:t>
            </a:r>
          </a:p>
          <a:p>
            <a:pPr>
              <a:buFont typeface="Wingdings" pitchFamily="2" charset="2"/>
              <a:buChar char="§"/>
            </a:pPr>
            <a:r>
              <a:rPr lang="en-US" sz="1200" dirty="0" smtClean="0"/>
              <a:t>Injury prevention</a:t>
            </a:r>
          </a:p>
          <a:p>
            <a:pPr>
              <a:buFont typeface="Wingdings" pitchFamily="2" charset="2"/>
              <a:buChar char="§"/>
            </a:pPr>
            <a:r>
              <a:rPr lang="en-US" sz="1200" dirty="0" smtClean="0"/>
              <a:t>Poor neighbourhoods</a:t>
            </a:r>
          </a:p>
          <a:p>
            <a:pPr>
              <a:buFont typeface="Wingdings" pitchFamily="2" charset="2"/>
              <a:buChar char="§"/>
            </a:pPr>
            <a:r>
              <a:rPr lang="en-US" sz="1200" dirty="0" smtClean="0"/>
              <a:t>Unemployment</a:t>
            </a:r>
          </a:p>
          <a:p>
            <a:pPr>
              <a:buFont typeface="Wingdings" pitchFamily="2" charset="2"/>
              <a:buChar char="§"/>
            </a:pPr>
            <a:endParaRPr lang="en-US" sz="1200" dirty="0"/>
          </a:p>
          <a:p>
            <a:pPr marL="0" indent="0">
              <a:buNone/>
            </a:pPr>
            <a:r>
              <a:rPr lang="en-US" sz="1200" i="1" dirty="0" smtClean="0"/>
              <a:t>Socioeconomic context and position</a:t>
            </a:r>
          </a:p>
          <a:p>
            <a:pPr>
              <a:buFont typeface="Wingdings" pitchFamily="2" charset="2"/>
              <a:buChar char="§"/>
            </a:pPr>
            <a:endParaRPr lang="en-US" sz="1200" dirty="0" smtClean="0"/>
          </a:p>
          <a:p>
            <a:pPr>
              <a:buFont typeface="Wingdings" pitchFamily="2" charset="2"/>
              <a:buChar char="§"/>
            </a:pPr>
            <a:r>
              <a:rPr lang="en-US" sz="1200" dirty="0" smtClean="0"/>
              <a:t>Lack of government policy and legislation; human rights framework</a:t>
            </a:r>
          </a:p>
          <a:p>
            <a:pPr>
              <a:buFont typeface="Wingdings" pitchFamily="2" charset="2"/>
              <a:buChar char="§"/>
            </a:pPr>
            <a:r>
              <a:rPr lang="en-US" sz="1200" dirty="0" smtClean="0"/>
              <a:t>Substance abuse</a:t>
            </a:r>
          </a:p>
          <a:p>
            <a:pPr>
              <a:buFont typeface="Wingdings" pitchFamily="2" charset="2"/>
              <a:buChar char="§"/>
            </a:pPr>
            <a:r>
              <a:rPr lang="en-US" sz="1200" dirty="0" smtClean="0"/>
              <a:t>Stigma</a:t>
            </a:r>
          </a:p>
          <a:p>
            <a:pPr>
              <a:buFont typeface="Wingdings" pitchFamily="2" charset="2"/>
              <a:buChar char="§"/>
            </a:pPr>
            <a:r>
              <a:rPr lang="en-US" sz="1200" dirty="0" smtClean="0"/>
              <a:t>Unemployment</a:t>
            </a:r>
          </a:p>
          <a:p>
            <a:pPr>
              <a:buFont typeface="Wingdings" pitchFamily="2" charset="2"/>
              <a:buChar char="§"/>
            </a:pPr>
            <a:r>
              <a:rPr lang="en-US" sz="1200" dirty="0" smtClean="0"/>
              <a:t>Work stress</a:t>
            </a:r>
          </a:p>
          <a:p>
            <a:pPr>
              <a:buFont typeface="Wingdings" pitchFamily="2" charset="2"/>
              <a:buChar char="§"/>
            </a:pPr>
            <a:r>
              <a:rPr lang="en-US" sz="1200" dirty="0" smtClean="0"/>
              <a:t>Lack of education</a:t>
            </a:r>
            <a:endParaRPr lang="en-US" sz="1200" dirty="0"/>
          </a:p>
        </p:txBody>
      </p:sp>
      <p:sp>
        <p:nvSpPr>
          <p:cNvPr id="8" name="Title 1"/>
          <p:cNvSpPr txBox="1">
            <a:spLocks/>
          </p:cNvSpPr>
          <p:nvPr/>
        </p:nvSpPr>
        <p:spPr bwMode="auto">
          <a:xfrm>
            <a:off x="1051992" y="5805264"/>
            <a:ext cx="7189788"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a:t>Commission on the Social Determinants of Health, </a:t>
            </a:r>
            <a:r>
              <a:rPr lang="en-AU" sz="800" i="1" dirty="0"/>
              <a:t>Closing the Gap in a </a:t>
            </a:r>
            <a:r>
              <a:rPr lang="en-AU" sz="800" i="1" dirty="0" smtClean="0"/>
              <a:t>Generation</a:t>
            </a:r>
            <a:r>
              <a:rPr lang="en-AU" sz="800" dirty="0" smtClean="0"/>
              <a:t>, p 98.</a:t>
            </a:r>
            <a:endParaRPr lang="en-AU" sz="800" dirty="0"/>
          </a:p>
        </p:txBody>
      </p:sp>
    </p:spTree>
    <p:extLst>
      <p:ext uri="{BB962C8B-B14F-4D97-AF65-F5344CB8AC3E}">
        <p14:creationId xmlns:p14="http://schemas.microsoft.com/office/powerpoint/2010/main" val="331335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000"/>
                                        <p:tgtEl>
                                          <p:spTgt spid="5"/>
                                        </p:tgtEl>
                                      </p:cBhvr>
                                    </p:animEffect>
                                  </p:childTnLst>
                                </p:cTn>
                              </p:par>
                            </p:childTnLst>
                          </p:cTn>
                        </p:par>
                        <p:par>
                          <p:cTn id="8" fill="hold">
                            <p:stCondLst>
                              <p:cond delay="4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4000"/>
                                        <p:tgtEl>
                                          <p:spTgt spid="6"/>
                                        </p:tgtEl>
                                      </p:cBhvr>
                                    </p:animEffect>
                                  </p:childTnLst>
                                </p:cTn>
                              </p:par>
                            </p:childTnLst>
                          </p:cTn>
                        </p:par>
                        <p:par>
                          <p:cTn id="12" fill="hold">
                            <p:stCondLst>
                              <p:cond delay="8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1075"/>
            <a:ext cx="7207686" cy="791741"/>
          </a:xfrm>
        </p:spPr>
        <p:txBody>
          <a:bodyPr/>
          <a:lstStyle/>
          <a:p>
            <a:pPr algn="just"/>
            <a:r>
              <a:rPr lang="en-US" sz="2400" dirty="0" smtClean="0"/>
              <a:t>A child-rights approach to chronic disease</a:t>
            </a:r>
            <a:endParaRPr lang="en-US" sz="2400" dirty="0">
              <a:solidFill>
                <a:schemeClr val="bg1"/>
              </a:solidFill>
            </a:endParaRPr>
          </a:p>
        </p:txBody>
      </p:sp>
      <p:sp>
        <p:nvSpPr>
          <p:cNvPr id="8" name="Title 1"/>
          <p:cNvSpPr txBox="1">
            <a:spLocks/>
          </p:cNvSpPr>
          <p:nvPr/>
        </p:nvSpPr>
        <p:spPr bwMode="auto">
          <a:xfrm>
            <a:off x="1158320" y="4293096"/>
            <a:ext cx="3557696"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Australian Institute of Health and Welfare, </a:t>
            </a:r>
            <a:r>
              <a:rPr lang="en-AU" sz="800" i="1" dirty="0" smtClean="0"/>
              <a:t>Australia’s Health 2012</a:t>
            </a:r>
            <a:r>
              <a:rPr lang="en-AU" sz="800" dirty="0" smtClean="0"/>
              <a:t>, p 192.</a:t>
            </a:r>
            <a:endParaRPr lang="en-AU" sz="800" dirty="0"/>
          </a:p>
        </p:txBody>
      </p:sp>
      <p:sp>
        <p:nvSpPr>
          <p:cNvPr id="11" name="Content Placeholder 2"/>
          <p:cNvSpPr txBox="1">
            <a:spLocks/>
          </p:cNvSpPr>
          <p:nvPr/>
        </p:nvSpPr>
        <p:spPr bwMode="auto">
          <a:xfrm>
            <a:off x="1158320" y="1700808"/>
            <a:ext cx="3557696"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lgn="just">
              <a:buNone/>
            </a:pPr>
            <a:r>
              <a:rPr lang="en-US" sz="1500" dirty="0" smtClean="0"/>
              <a:t>Early childhood nutrition is important for an infant’s survival, growth and development, and to enhance </a:t>
            </a:r>
            <a:r>
              <a:rPr lang="en-US" sz="1500" b="1" dirty="0" smtClean="0">
                <a:solidFill>
                  <a:schemeClr val="accent1">
                    <a:lumMod val="50000"/>
                  </a:schemeClr>
                </a:solidFill>
              </a:rPr>
              <a:t>health throughout the lifecycle</a:t>
            </a:r>
            <a:r>
              <a:rPr lang="en-US" sz="1500" dirty="0" smtClean="0"/>
              <a:t>. For infants, it provides many health benefits, including reducing the risk of infection, asthma, allergies and sudden infant death syndrome. It also helps to improve cognitive development and protection against obesity an chronic diseases in later life.</a:t>
            </a:r>
            <a:endParaRPr lang="en-US" sz="1500" dirty="0"/>
          </a:p>
        </p:txBody>
      </p:sp>
      <p:pic>
        <p:nvPicPr>
          <p:cNvPr id="2050" name="Picture 2" descr="S:\Commission Processes\Team Work Planning Space\CRT\CRT Statutory Report\Final Report Photos\3. Chapter 1 - 10 July 2013 of a child from Northfield Primary in Adelaide, SA.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2040" y="1786705"/>
            <a:ext cx="2016224" cy="268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75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40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4000"/>
                                        <p:tgtEl>
                                          <p:spTgt spid="8"/>
                                        </p:tgtEl>
                                      </p:cBhvr>
                                    </p:animEffect>
                                  </p:childTnLst>
                                </p:cTn>
                              </p:par>
                            </p:childTnLst>
                          </p:cTn>
                        </p:par>
                        <p:par>
                          <p:cTn id="11" fill="hold">
                            <p:stCondLst>
                              <p:cond delay="40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4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1075"/>
            <a:ext cx="7189788" cy="791741"/>
          </a:xfrm>
        </p:spPr>
        <p:txBody>
          <a:bodyPr/>
          <a:lstStyle/>
          <a:p>
            <a:r>
              <a:rPr lang="en-US" sz="2400" dirty="0" smtClean="0"/>
              <a:t>Article 12 gives to every child the right to be taken seriously on all aspects of health</a:t>
            </a:r>
            <a:endParaRPr lang="en-US" sz="2400" dirty="0"/>
          </a:p>
        </p:txBody>
      </p:sp>
      <p:sp>
        <p:nvSpPr>
          <p:cNvPr id="8" name="Title 1"/>
          <p:cNvSpPr txBox="1">
            <a:spLocks/>
          </p:cNvSpPr>
          <p:nvPr/>
        </p:nvSpPr>
        <p:spPr bwMode="auto">
          <a:xfrm>
            <a:off x="1051992" y="3717032"/>
            <a:ext cx="6472336" cy="36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a:t>Committee on the Rights of the Child, </a:t>
            </a:r>
            <a:r>
              <a:rPr lang="en-AU" sz="800" i="1" dirty="0"/>
              <a:t>General Comment No. 15</a:t>
            </a:r>
            <a:r>
              <a:rPr lang="en-AU" sz="800" dirty="0"/>
              <a:t>, </a:t>
            </a:r>
            <a:r>
              <a:rPr lang="en-AU" sz="800" dirty="0" err="1"/>
              <a:t>para</a:t>
            </a:r>
            <a:r>
              <a:rPr lang="en-AU" sz="800" dirty="0"/>
              <a:t> </a:t>
            </a:r>
            <a:r>
              <a:rPr lang="en-AU" sz="800" dirty="0" smtClean="0"/>
              <a:t>19.</a:t>
            </a:r>
            <a:endParaRPr lang="en-AU" sz="800" dirty="0"/>
          </a:p>
        </p:txBody>
      </p:sp>
      <p:sp>
        <p:nvSpPr>
          <p:cNvPr id="11" name="Content Placeholder 2"/>
          <p:cNvSpPr txBox="1">
            <a:spLocks/>
          </p:cNvSpPr>
          <p:nvPr/>
        </p:nvSpPr>
        <p:spPr bwMode="auto">
          <a:xfrm>
            <a:off x="1051992" y="2276872"/>
            <a:ext cx="6472336"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buNone/>
            </a:pPr>
            <a:r>
              <a:rPr lang="en-US" sz="1500" dirty="0" smtClean="0"/>
              <a:t>… including, for example, what services are needed, how and where they are best provided, barriers to accessing or using services, the quality of the services and the attitudes of health professionals, how to </a:t>
            </a:r>
            <a:r>
              <a:rPr lang="en-US" sz="1500" b="1" dirty="0" smtClean="0">
                <a:solidFill>
                  <a:schemeClr val="accent1">
                    <a:lumMod val="50000"/>
                  </a:schemeClr>
                </a:solidFill>
              </a:rPr>
              <a:t>strengthen children’s capacities</a:t>
            </a:r>
            <a:r>
              <a:rPr lang="en-US" sz="1500" dirty="0" smtClean="0"/>
              <a:t> to take increasing levels of responsibility for their own health and development, and how to involve them more effectively in the provision of services, as peer educators.</a:t>
            </a:r>
            <a:endParaRPr lang="en-US" sz="1500" dirty="0"/>
          </a:p>
        </p:txBody>
      </p:sp>
    </p:spTree>
    <p:extLst>
      <p:ext uri="{BB962C8B-B14F-4D97-AF65-F5344CB8AC3E}">
        <p14:creationId xmlns:p14="http://schemas.microsoft.com/office/powerpoint/2010/main" val="224976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5000"/>
                                        <p:tgtEl>
                                          <p:spTgt spid="11"/>
                                        </p:tgtEl>
                                      </p:cBhvr>
                                    </p:animEffect>
                                  </p:childTnLst>
                                </p:cTn>
                              </p:par>
                            </p:childTnLst>
                          </p:cTn>
                        </p:par>
                        <p:par>
                          <p:cTn id="8" fill="hold">
                            <p:stCondLst>
                              <p:cond delay="15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S:\Commission Processes\Team Work Planning Space\CRT\CRT Statutory Report\Final Report Photos\6. First Cloud Tag - 15 August 2013 of students at Sacred Heart Primary in Perth, WA.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9276140"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549027"/>
            <a:ext cx="7189788" cy="503709"/>
          </a:xfrm>
        </p:spPr>
        <p:txBody>
          <a:bodyPr/>
          <a:lstStyle/>
          <a:p>
            <a:r>
              <a:rPr lang="en-US" sz="2400" dirty="0" smtClean="0">
                <a:solidFill>
                  <a:schemeClr val="bg1"/>
                </a:solidFill>
              </a:rPr>
              <a:t>What do children themselves say?</a:t>
            </a:r>
            <a:endParaRPr lang="en-US" sz="2400" dirty="0">
              <a:solidFill>
                <a:schemeClr val="bg1"/>
              </a:solidFill>
            </a:endParaRPr>
          </a:p>
        </p:txBody>
      </p:sp>
      <p:sp>
        <p:nvSpPr>
          <p:cNvPr id="14" name="Cloud Callout 13"/>
          <p:cNvSpPr/>
          <p:nvPr/>
        </p:nvSpPr>
        <p:spPr bwMode="auto">
          <a:xfrm>
            <a:off x="7380312" y="5648256"/>
            <a:ext cx="1622280" cy="116512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16" name="Cloud Callout 13"/>
          <p:cNvSpPr/>
          <p:nvPr/>
        </p:nvSpPr>
        <p:spPr bwMode="auto">
          <a:xfrm>
            <a:off x="0" y="1196752"/>
            <a:ext cx="1622280" cy="116512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400" b="1" i="0" u="none" strike="noStrike" cap="none" normalizeH="0" baseline="0" dirty="0" smtClean="0">
              <a:ln>
                <a:noFill/>
              </a:ln>
              <a:solidFill>
                <a:schemeClr val="bg1"/>
              </a:solidFill>
              <a:effectLst/>
              <a:latin typeface="Comic Sans MS" pitchFamily="66" charset="0"/>
              <a:ea typeface="ヒラギノ角ゴ Pro W3" pitchFamily="84" charset="-128"/>
            </a:endParaRPr>
          </a:p>
        </p:txBody>
      </p:sp>
      <p:sp>
        <p:nvSpPr>
          <p:cNvPr id="17" name="Cloud Callout 13"/>
          <p:cNvSpPr/>
          <p:nvPr/>
        </p:nvSpPr>
        <p:spPr bwMode="auto">
          <a:xfrm>
            <a:off x="52584" y="2564904"/>
            <a:ext cx="1622280" cy="116512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18" name="Cloud Callout 13"/>
          <p:cNvSpPr/>
          <p:nvPr/>
        </p:nvSpPr>
        <p:spPr bwMode="auto">
          <a:xfrm>
            <a:off x="7452320" y="2382184"/>
            <a:ext cx="1622280" cy="116512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19" name="Cloud Callout 13"/>
          <p:cNvSpPr/>
          <p:nvPr/>
        </p:nvSpPr>
        <p:spPr bwMode="auto">
          <a:xfrm>
            <a:off x="6084168" y="260648"/>
            <a:ext cx="1622280" cy="116512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20" name="Cloud Callout 13"/>
          <p:cNvSpPr/>
          <p:nvPr/>
        </p:nvSpPr>
        <p:spPr bwMode="auto">
          <a:xfrm>
            <a:off x="3885824" y="2348880"/>
            <a:ext cx="1766296" cy="119842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21" name="Cloud Callout 13"/>
          <p:cNvSpPr/>
          <p:nvPr/>
        </p:nvSpPr>
        <p:spPr bwMode="auto">
          <a:xfrm>
            <a:off x="5728320" y="1529789"/>
            <a:ext cx="1778996" cy="14798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22" name="Cloud Callout 13"/>
          <p:cNvSpPr/>
          <p:nvPr/>
        </p:nvSpPr>
        <p:spPr bwMode="auto">
          <a:xfrm>
            <a:off x="2089816" y="2340371"/>
            <a:ext cx="1694288" cy="127043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23" name="Cloud Callout 13"/>
          <p:cNvSpPr/>
          <p:nvPr/>
        </p:nvSpPr>
        <p:spPr bwMode="auto">
          <a:xfrm>
            <a:off x="7488720" y="843208"/>
            <a:ext cx="1622280" cy="140786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24" name="Cloud Callout 13"/>
          <p:cNvSpPr/>
          <p:nvPr/>
        </p:nvSpPr>
        <p:spPr bwMode="auto">
          <a:xfrm>
            <a:off x="3953930" y="1048252"/>
            <a:ext cx="1774390" cy="122146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25" name="Cloud Callout 13"/>
          <p:cNvSpPr/>
          <p:nvPr/>
        </p:nvSpPr>
        <p:spPr bwMode="auto">
          <a:xfrm>
            <a:off x="1873800" y="1124744"/>
            <a:ext cx="1622280" cy="116512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26" name="Cloud Callout 13"/>
          <p:cNvSpPr/>
          <p:nvPr/>
        </p:nvSpPr>
        <p:spPr bwMode="auto">
          <a:xfrm>
            <a:off x="6319244" y="3861048"/>
            <a:ext cx="1152128" cy="93739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27" name="Cloud Callout 13"/>
          <p:cNvSpPr/>
          <p:nvPr/>
        </p:nvSpPr>
        <p:spPr bwMode="auto">
          <a:xfrm>
            <a:off x="7198192" y="4437112"/>
            <a:ext cx="1622280" cy="116512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04908 w 1620180"/>
              <a:gd name="connsiteY0" fmla="*/ 1310192 h 1164615"/>
              <a:gd name="connsiteX1" fmla="*/ 472558 w 1620180"/>
              <a:gd name="connsiteY1" fmla="*/ 1342542 h 1164615"/>
              <a:gd name="connsiteX2" fmla="*/ 440208 w 1620180"/>
              <a:gd name="connsiteY2" fmla="*/ 1310192 h 1164615"/>
              <a:gd name="connsiteX3" fmla="*/ 472558 w 1620180"/>
              <a:gd name="connsiteY3" fmla="*/ 1277842 h 1164615"/>
              <a:gd name="connsiteX4" fmla="*/ 504908 w 1620180"/>
              <a:gd name="connsiteY4" fmla="*/ 1310192 h 1164615"/>
              <a:gd name="connsiteX0" fmla="*/ 555307 w 1620180"/>
              <a:gd name="connsiteY0" fmla="*/ 1271272 h 1164615"/>
              <a:gd name="connsiteX1" fmla="*/ 490606 w 1620180"/>
              <a:gd name="connsiteY1" fmla="*/ 1335973 h 1164615"/>
              <a:gd name="connsiteX2" fmla="*/ 425905 w 1620180"/>
              <a:gd name="connsiteY2" fmla="*/ 1271272 h 1164615"/>
              <a:gd name="connsiteX3" fmla="*/ 490606 w 1620180"/>
              <a:gd name="connsiteY3" fmla="*/ 1206571 h 1164615"/>
              <a:gd name="connsiteX4" fmla="*/ 555307 w 1620180"/>
              <a:gd name="connsiteY4" fmla="*/ 1271272 h 1164615"/>
              <a:gd name="connsiteX0" fmla="*/ 632924 w 1620180"/>
              <a:gd name="connsiteY0" fmla="*/ 1173654 h 1164615"/>
              <a:gd name="connsiteX1" fmla="*/ 535873 w 1620180"/>
              <a:gd name="connsiteY1" fmla="*/ 1270705 h 1164615"/>
              <a:gd name="connsiteX2" fmla="*/ 438822 w 1620180"/>
              <a:gd name="connsiteY2" fmla="*/ 1173654 h 1164615"/>
              <a:gd name="connsiteX3" fmla="*/ 535873 w 1620180"/>
              <a:gd name="connsiteY3" fmla="*/ 1076603 h 1164615"/>
              <a:gd name="connsiteX4" fmla="*/ 632924 w 1620180"/>
              <a:gd name="connsiteY4" fmla="*/ 1173654 h 116461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491956 w 1622280"/>
              <a:gd name="connsiteY3" fmla="*/ 1202770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427255 w 1622280"/>
              <a:gd name="connsiteY2" fmla="*/ 1267471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491956 w 1622280"/>
              <a:gd name="connsiteY1" fmla="*/ 1332172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537223 w 1622280"/>
              <a:gd name="connsiteY1" fmla="*/ 1266904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556657 w 1622280"/>
              <a:gd name="connsiteY0" fmla="*/ 1267471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556657 w 1622280"/>
              <a:gd name="connsiteY4" fmla="*/ 1267471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440172 w 1622280"/>
              <a:gd name="connsiteY2" fmla="*/ 116985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634274 w 1622280"/>
              <a:gd name="connsiteY0" fmla="*/ 116985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634274 w 1622280"/>
              <a:gd name="connsiteY4" fmla="*/ 116985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846 w 43256"/>
              <a:gd name="connsiteY5" fmla="*/ 37209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16514 w 43256"/>
              <a:gd name="connsiteY4" fmla="*/ 3894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37223 w 1622280"/>
              <a:gd name="connsiteY3" fmla="*/ 1072802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506258 w 1622280"/>
              <a:gd name="connsiteY0" fmla="*/ 1306391 h 1769341"/>
              <a:gd name="connsiteX1" fmla="*/ 473908 w 1622280"/>
              <a:gd name="connsiteY1" fmla="*/ 1338741 h 1769341"/>
              <a:gd name="connsiteX2" fmla="*/ 441558 w 1622280"/>
              <a:gd name="connsiteY2" fmla="*/ 1306391 h 1769341"/>
              <a:gd name="connsiteX3" fmla="*/ 869195 w 1622280"/>
              <a:gd name="connsiteY3" fmla="*/ 1769341 h 1769341"/>
              <a:gd name="connsiteX4" fmla="*/ 506258 w 1622280"/>
              <a:gd name="connsiteY4" fmla="*/ 1306391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66239"/>
              <a:gd name="connsiteX1" fmla="*/ 5659 w 43256"/>
              <a:gd name="connsiteY1" fmla="*/ 6766 h 66239"/>
              <a:gd name="connsiteX2" fmla="*/ 14041 w 43256"/>
              <a:gd name="connsiteY2" fmla="*/ 5061 h 66239"/>
              <a:gd name="connsiteX3" fmla="*/ 22492 w 43256"/>
              <a:gd name="connsiteY3" fmla="*/ 3291 h 66239"/>
              <a:gd name="connsiteX4" fmla="*/ 25785 w 43256"/>
              <a:gd name="connsiteY4" fmla="*/ 59 h 66239"/>
              <a:gd name="connsiteX5" fmla="*/ 29869 w 43256"/>
              <a:gd name="connsiteY5" fmla="*/ 2340 h 66239"/>
              <a:gd name="connsiteX6" fmla="*/ 35499 w 43256"/>
              <a:gd name="connsiteY6" fmla="*/ 549 h 66239"/>
              <a:gd name="connsiteX7" fmla="*/ 38354 w 43256"/>
              <a:gd name="connsiteY7" fmla="*/ 5435 h 66239"/>
              <a:gd name="connsiteX8" fmla="*/ 42018 w 43256"/>
              <a:gd name="connsiteY8" fmla="*/ 10177 h 66239"/>
              <a:gd name="connsiteX9" fmla="*/ 41854 w 43256"/>
              <a:gd name="connsiteY9" fmla="*/ 15319 h 66239"/>
              <a:gd name="connsiteX10" fmla="*/ 43052 w 43256"/>
              <a:gd name="connsiteY10" fmla="*/ 23181 h 66239"/>
              <a:gd name="connsiteX11" fmla="*/ 37440 w 43256"/>
              <a:gd name="connsiteY11" fmla="*/ 30063 h 66239"/>
              <a:gd name="connsiteX12" fmla="*/ 35431 w 43256"/>
              <a:gd name="connsiteY12" fmla="*/ 35960 h 66239"/>
              <a:gd name="connsiteX13" fmla="*/ 28591 w 43256"/>
              <a:gd name="connsiteY13" fmla="*/ 36674 h 66239"/>
              <a:gd name="connsiteX14" fmla="*/ 23703 w 43256"/>
              <a:gd name="connsiteY14" fmla="*/ 42965 h 66239"/>
              <a:gd name="connsiteX15" fmla="*/ 16516 w 43256"/>
              <a:gd name="connsiteY15" fmla="*/ 39125 h 66239"/>
              <a:gd name="connsiteX16" fmla="*/ 5840 w 43256"/>
              <a:gd name="connsiteY16" fmla="*/ 35331 h 66239"/>
              <a:gd name="connsiteX17" fmla="*/ 1146 w 43256"/>
              <a:gd name="connsiteY17" fmla="*/ 31109 h 66239"/>
              <a:gd name="connsiteX18" fmla="*/ 2149 w 43256"/>
              <a:gd name="connsiteY18" fmla="*/ 25410 h 66239"/>
              <a:gd name="connsiteX19" fmla="*/ 31 w 43256"/>
              <a:gd name="connsiteY19" fmla="*/ 19563 h 66239"/>
              <a:gd name="connsiteX20" fmla="*/ 3899 w 43256"/>
              <a:gd name="connsiteY20" fmla="*/ 14366 h 66239"/>
              <a:gd name="connsiteX21" fmla="*/ 3936 w 43256"/>
              <a:gd name="connsiteY21" fmla="*/ 14229 h 66239"/>
              <a:gd name="connsiteX0" fmla="*/ 506258 w 1622280"/>
              <a:gd name="connsiteY0" fmla="*/ 1306391 h 1785705"/>
              <a:gd name="connsiteX1" fmla="*/ 473908 w 1622280"/>
              <a:gd name="connsiteY1" fmla="*/ 1338741 h 1785705"/>
              <a:gd name="connsiteX2" fmla="*/ 793983 w 1622280"/>
              <a:gd name="connsiteY2" fmla="*/ 630116 h 1785705"/>
              <a:gd name="connsiteX3" fmla="*/ 869195 w 1622280"/>
              <a:gd name="connsiteY3" fmla="*/ 1769341 h 1785705"/>
              <a:gd name="connsiteX4" fmla="*/ 506258 w 1622280"/>
              <a:gd name="connsiteY4" fmla="*/ 1306391 h 1785705"/>
              <a:gd name="connsiteX0" fmla="*/ 804307 w 1622280"/>
              <a:gd name="connsiteY0" fmla="*/ 738834 h 1785705"/>
              <a:gd name="connsiteX1" fmla="*/ 620543 w 1622280"/>
              <a:gd name="connsiteY1" fmla="*/ 751147 h 1785705"/>
              <a:gd name="connsiteX2" fmla="*/ 512980 w 1622280"/>
              <a:gd name="connsiteY2" fmla="*/ 595959 h 1785705"/>
              <a:gd name="connsiteX3" fmla="*/ 734844 w 1622280"/>
              <a:gd name="connsiteY3" fmla="*/ 664608 h 1785705"/>
              <a:gd name="connsiteX4" fmla="*/ 804307 w 1622280"/>
              <a:gd name="connsiteY4" fmla="*/ 738834 h 1785705"/>
              <a:gd name="connsiteX0" fmla="*/ 810487 w 1622280"/>
              <a:gd name="connsiteY0" fmla="*/ 846003 h 1785705"/>
              <a:gd name="connsiteX1" fmla="*/ 661048 w 1622280"/>
              <a:gd name="connsiteY1" fmla="*/ 766842 h 1785705"/>
              <a:gd name="connsiteX2" fmla="*/ 516372 w 1622280"/>
              <a:gd name="connsiteY2" fmla="*/ 846003 h 1785705"/>
              <a:gd name="connsiteX3" fmla="*/ 522936 w 1622280"/>
              <a:gd name="connsiteY3" fmla="*/ 810864 h 1785705"/>
              <a:gd name="connsiteX4" fmla="*/ 810487 w 1622280"/>
              <a:gd name="connsiteY4" fmla="*/ 846003 h 1785705"/>
              <a:gd name="connsiteX0" fmla="*/ 4729 w 43256"/>
              <a:gd name="connsiteY0" fmla="*/ 26036 h 66239"/>
              <a:gd name="connsiteX1" fmla="*/ 2196 w 43256"/>
              <a:gd name="connsiteY1" fmla="*/ 25239 h 66239"/>
              <a:gd name="connsiteX2" fmla="*/ 6964 w 43256"/>
              <a:gd name="connsiteY2" fmla="*/ 34758 h 66239"/>
              <a:gd name="connsiteX3" fmla="*/ 5856 w 43256"/>
              <a:gd name="connsiteY3" fmla="*/ 35139 h 66239"/>
              <a:gd name="connsiteX4" fmla="*/ 21466 w 43256"/>
              <a:gd name="connsiteY4" fmla="*/ 35769 h 66239"/>
              <a:gd name="connsiteX5" fmla="*/ 15719 w 43256"/>
              <a:gd name="connsiteY5" fmla="*/ 32616 h 66239"/>
              <a:gd name="connsiteX6" fmla="*/ 28863 w 43256"/>
              <a:gd name="connsiteY6" fmla="*/ 34610 h 66239"/>
              <a:gd name="connsiteX7" fmla="*/ 28596 w 43256"/>
              <a:gd name="connsiteY7" fmla="*/ 36519 h 66239"/>
              <a:gd name="connsiteX8" fmla="*/ 34165 w 43256"/>
              <a:gd name="connsiteY8" fmla="*/ 22813 h 66239"/>
              <a:gd name="connsiteX9" fmla="*/ 37416 w 43256"/>
              <a:gd name="connsiteY9" fmla="*/ 29949 h 66239"/>
              <a:gd name="connsiteX10" fmla="*/ 41834 w 43256"/>
              <a:gd name="connsiteY10" fmla="*/ 15213 h 66239"/>
              <a:gd name="connsiteX11" fmla="*/ 40386 w 43256"/>
              <a:gd name="connsiteY11" fmla="*/ 17889 h 66239"/>
              <a:gd name="connsiteX12" fmla="*/ 38360 w 43256"/>
              <a:gd name="connsiteY12" fmla="*/ 5285 h 66239"/>
              <a:gd name="connsiteX13" fmla="*/ 38436 w 43256"/>
              <a:gd name="connsiteY13" fmla="*/ 6549 h 66239"/>
              <a:gd name="connsiteX14" fmla="*/ 29114 w 43256"/>
              <a:gd name="connsiteY14" fmla="*/ 3811 h 66239"/>
              <a:gd name="connsiteX15" fmla="*/ 29856 w 43256"/>
              <a:gd name="connsiteY15" fmla="*/ 2199 h 66239"/>
              <a:gd name="connsiteX16" fmla="*/ 22177 w 43256"/>
              <a:gd name="connsiteY16" fmla="*/ 4579 h 66239"/>
              <a:gd name="connsiteX17" fmla="*/ 22536 w 43256"/>
              <a:gd name="connsiteY17" fmla="*/ 3189 h 66239"/>
              <a:gd name="connsiteX18" fmla="*/ 14036 w 43256"/>
              <a:gd name="connsiteY18" fmla="*/ 5051 h 66239"/>
              <a:gd name="connsiteX19" fmla="*/ 15336 w 43256"/>
              <a:gd name="connsiteY19" fmla="*/ 6399 h 66239"/>
              <a:gd name="connsiteX20" fmla="*/ 4163 w 43256"/>
              <a:gd name="connsiteY20" fmla="*/ 15648 h 66239"/>
              <a:gd name="connsiteX21" fmla="*/ 3936 w 43256"/>
              <a:gd name="connsiteY21" fmla="*/ 14229 h 66239"/>
              <a:gd name="connsiteX0" fmla="*/ 3936 w 43256"/>
              <a:gd name="connsiteY0" fmla="*/ 14229 h 66407"/>
              <a:gd name="connsiteX1" fmla="*/ 5659 w 43256"/>
              <a:gd name="connsiteY1" fmla="*/ 6766 h 66407"/>
              <a:gd name="connsiteX2" fmla="*/ 14041 w 43256"/>
              <a:gd name="connsiteY2" fmla="*/ 5061 h 66407"/>
              <a:gd name="connsiteX3" fmla="*/ 22492 w 43256"/>
              <a:gd name="connsiteY3" fmla="*/ 3291 h 66407"/>
              <a:gd name="connsiteX4" fmla="*/ 25785 w 43256"/>
              <a:gd name="connsiteY4" fmla="*/ 59 h 66407"/>
              <a:gd name="connsiteX5" fmla="*/ 29869 w 43256"/>
              <a:gd name="connsiteY5" fmla="*/ 2340 h 66407"/>
              <a:gd name="connsiteX6" fmla="*/ 35499 w 43256"/>
              <a:gd name="connsiteY6" fmla="*/ 549 h 66407"/>
              <a:gd name="connsiteX7" fmla="*/ 38354 w 43256"/>
              <a:gd name="connsiteY7" fmla="*/ 5435 h 66407"/>
              <a:gd name="connsiteX8" fmla="*/ 42018 w 43256"/>
              <a:gd name="connsiteY8" fmla="*/ 10177 h 66407"/>
              <a:gd name="connsiteX9" fmla="*/ 41854 w 43256"/>
              <a:gd name="connsiteY9" fmla="*/ 15319 h 66407"/>
              <a:gd name="connsiteX10" fmla="*/ 43052 w 43256"/>
              <a:gd name="connsiteY10" fmla="*/ 23181 h 66407"/>
              <a:gd name="connsiteX11" fmla="*/ 37440 w 43256"/>
              <a:gd name="connsiteY11" fmla="*/ 30063 h 66407"/>
              <a:gd name="connsiteX12" fmla="*/ 35431 w 43256"/>
              <a:gd name="connsiteY12" fmla="*/ 35960 h 66407"/>
              <a:gd name="connsiteX13" fmla="*/ 28591 w 43256"/>
              <a:gd name="connsiteY13" fmla="*/ 36674 h 66407"/>
              <a:gd name="connsiteX14" fmla="*/ 23703 w 43256"/>
              <a:gd name="connsiteY14" fmla="*/ 42965 h 66407"/>
              <a:gd name="connsiteX15" fmla="*/ 16516 w 43256"/>
              <a:gd name="connsiteY15" fmla="*/ 39125 h 66407"/>
              <a:gd name="connsiteX16" fmla="*/ 5840 w 43256"/>
              <a:gd name="connsiteY16" fmla="*/ 35331 h 66407"/>
              <a:gd name="connsiteX17" fmla="*/ 1146 w 43256"/>
              <a:gd name="connsiteY17" fmla="*/ 31109 h 66407"/>
              <a:gd name="connsiteX18" fmla="*/ 2149 w 43256"/>
              <a:gd name="connsiteY18" fmla="*/ 25410 h 66407"/>
              <a:gd name="connsiteX19" fmla="*/ 31 w 43256"/>
              <a:gd name="connsiteY19" fmla="*/ 19563 h 66407"/>
              <a:gd name="connsiteX20" fmla="*/ 3899 w 43256"/>
              <a:gd name="connsiteY20" fmla="*/ 14366 h 66407"/>
              <a:gd name="connsiteX21" fmla="*/ 3936 w 43256"/>
              <a:gd name="connsiteY21" fmla="*/ 14229 h 66407"/>
              <a:gd name="connsiteX0" fmla="*/ 506258 w 1622280"/>
              <a:gd name="connsiteY0" fmla="*/ 1306391 h 1790230"/>
              <a:gd name="connsiteX1" fmla="*/ 1002545 w 1622280"/>
              <a:gd name="connsiteY1" fmla="*/ 538641 h 1790230"/>
              <a:gd name="connsiteX2" fmla="*/ 793983 w 1622280"/>
              <a:gd name="connsiteY2" fmla="*/ 630116 h 1790230"/>
              <a:gd name="connsiteX3" fmla="*/ 869195 w 1622280"/>
              <a:gd name="connsiteY3" fmla="*/ 1769341 h 1790230"/>
              <a:gd name="connsiteX4" fmla="*/ 506258 w 1622280"/>
              <a:gd name="connsiteY4" fmla="*/ 1306391 h 1790230"/>
              <a:gd name="connsiteX0" fmla="*/ 804307 w 1622280"/>
              <a:gd name="connsiteY0" fmla="*/ 738834 h 1790230"/>
              <a:gd name="connsiteX1" fmla="*/ 620543 w 1622280"/>
              <a:gd name="connsiteY1" fmla="*/ 751147 h 1790230"/>
              <a:gd name="connsiteX2" fmla="*/ 512980 w 1622280"/>
              <a:gd name="connsiteY2" fmla="*/ 595959 h 1790230"/>
              <a:gd name="connsiteX3" fmla="*/ 734844 w 1622280"/>
              <a:gd name="connsiteY3" fmla="*/ 664608 h 1790230"/>
              <a:gd name="connsiteX4" fmla="*/ 804307 w 1622280"/>
              <a:gd name="connsiteY4" fmla="*/ 738834 h 1790230"/>
              <a:gd name="connsiteX0" fmla="*/ 810487 w 1622280"/>
              <a:gd name="connsiteY0" fmla="*/ 846003 h 1790230"/>
              <a:gd name="connsiteX1" fmla="*/ 661048 w 1622280"/>
              <a:gd name="connsiteY1" fmla="*/ 766842 h 1790230"/>
              <a:gd name="connsiteX2" fmla="*/ 516372 w 1622280"/>
              <a:gd name="connsiteY2" fmla="*/ 846003 h 1790230"/>
              <a:gd name="connsiteX3" fmla="*/ 522936 w 1622280"/>
              <a:gd name="connsiteY3" fmla="*/ 810864 h 1790230"/>
              <a:gd name="connsiteX4" fmla="*/ 810487 w 1622280"/>
              <a:gd name="connsiteY4" fmla="*/ 846003 h 1790230"/>
              <a:gd name="connsiteX0" fmla="*/ 4729 w 43256"/>
              <a:gd name="connsiteY0" fmla="*/ 26036 h 66407"/>
              <a:gd name="connsiteX1" fmla="*/ 2196 w 43256"/>
              <a:gd name="connsiteY1" fmla="*/ 25239 h 66407"/>
              <a:gd name="connsiteX2" fmla="*/ 6964 w 43256"/>
              <a:gd name="connsiteY2" fmla="*/ 34758 h 66407"/>
              <a:gd name="connsiteX3" fmla="*/ 5856 w 43256"/>
              <a:gd name="connsiteY3" fmla="*/ 35139 h 66407"/>
              <a:gd name="connsiteX4" fmla="*/ 21466 w 43256"/>
              <a:gd name="connsiteY4" fmla="*/ 35769 h 66407"/>
              <a:gd name="connsiteX5" fmla="*/ 15719 w 43256"/>
              <a:gd name="connsiteY5" fmla="*/ 32616 h 66407"/>
              <a:gd name="connsiteX6" fmla="*/ 28863 w 43256"/>
              <a:gd name="connsiteY6" fmla="*/ 34610 h 66407"/>
              <a:gd name="connsiteX7" fmla="*/ 28596 w 43256"/>
              <a:gd name="connsiteY7" fmla="*/ 36519 h 66407"/>
              <a:gd name="connsiteX8" fmla="*/ 34165 w 43256"/>
              <a:gd name="connsiteY8" fmla="*/ 22813 h 66407"/>
              <a:gd name="connsiteX9" fmla="*/ 37416 w 43256"/>
              <a:gd name="connsiteY9" fmla="*/ 29949 h 66407"/>
              <a:gd name="connsiteX10" fmla="*/ 41834 w 43256"/>
              <a:gd name="connsiteY10" fmla="*/ 15213 h 66407"/>
              <a:gd name="connsiteX11" fmla="*/ 40386 w 43256"/>
              <a:gd name="connsiteY11" fmla="*/ 17889 h 66407"/>
              <a:gd name="connsiteX12" fmla="*/ 38360 w 43256"/>
              <a:gd name="connsiteY12" fmla="*/ 5285 h 66407"/>
              <a:gd name="connsiteX13" fmla="*/ 38436 w 43256"/>
              <a:gd name="connsiteY13" fmla="*/ 6549 h 66407"/>
              <a:gd name="connsiteX14" fmla="*/ 29114 w 43256"/>
              <a:gd name="connsiteY14" fmla="*/ 3811 h 66407"/>
              <a:gd name="connsiteX15" fmla="*/ 29856 w 43256"/>
              <a:gd name="connsiteY15" fmla="*/ 2199 h 66407"/>
              <a:gd name="connsiteX16" fmla="*/ 22177 w 43256"/>
              <a:gd name="connsiteY16" fmla="*/ 4579 h 66407"/>
              <a:gd name="connsiteX17" fmla="*/ 22536 w 43256"/>
              <a:gd name="connsiteY17" fmla="*/ 3189 h 66407"/>
              <a:gd name="connsiteX18" fmla="*/ 14036 w 43256"/>
              <a:gd name="connsiteY18" fmla="*/ 5051 h 66407"/>
              <a:gd name="connsiteX19" fmla="*/ 15336 w 43256"/>
              <a:gd name="connsiteY19" fmla="*/ 6399 h 66407"/>
              <a:gd name="connsiteX20" fmla="*/ 4163 w 43256"/>
              <a:gd name="connsiteY20" fmla="*/ 15648 h 66407"/>
              <a:gd name="connsiteX21" fmla="*/ 3936 w 43256"/>
              <a:gd name="connsiteY21" fmla="*/ 14229 h 66407"/>
              <a:gd name="connsiteX0" fmla="*/ 3936 w 43256"/>
              <a:gd name="connsiteY0" fmla="*/ 14229 h 65632"/>
              <a:gd name="connsiteX1" fmla="*/ 5659 w 43256"/>
              <a:gd name="connsiteY1" fmla="*/ 6766 h 65632"/>
              <a:gd name="connsiteX2" fmla="*/ 14041 w 43256"/>
              <a:gd name="connsiteY2" fmla="*/ 5061 h 65632"/>
              <a:gd name="connsiteX3" fmla="*/ 22492 w 43256"/>
              <a:gd name="connsiteY3" fmla="*/ 3291 h 65632"/>
              <a:gd name="connsiteX4" fmla="*/ 25785 w 43256"/>
              <a:gd name="connsiteY4" fmla="*/ 59 h 65632"/>
              <a:gd name="connsiteX5" fmla="*/ 29869 w 43256"/>
              <a:gd name="connsiteY5" fmla="*/ 2340 h 65632"/>
              <a:gd name="connsiteX6" fmla="*/ 35499 w 43256"/>
              <a:gd name="connsiteY6" fmla="*/ 549 h 65632"/>
              <a:gd name="connsiteX7" fmla="*/ 38354 w 43256"/>
              <a:gd name="connsiteY7" fmla="*/ 5435 h 65632"/>
              <a:gd name="connsiteX8" fmla="*/ 42018 w 43256"/>
              <a:gd name="connsiteY8" fmla="*/ 10177 h 65632"/>
              <a:gd name="connsiteX9" fmla="*/ 41854 w 43256"/>
              <a:gd name="connsiteY9" fmla="*/ 15319 h 65632"/>
              <a:gd name="connsiteX10" fmla="*/ 43052 w 43256"/>
              <a:gd name="connsiteY10" fmla="*/ 23181 h 65632"/>
              <a:gd name="connsiteX11" fmla="*/ 37440 w 43256"/>
              <a:gd name="connsiteY11" fmla="*/ 30063 h 65632"/>
              <a:gd name="connsiteX12" fmla="*/ 35431 w 43256"/>
              <a:gd name="connsiteY12" fmla="*/ 35960 h 65632"/>
              <a:gd name="connsiteX13" fmla="*/ 28591 w 43256"/>
              <a:gd name="connsiteY13" fmla="*/ 36674 h 65632"/>
              <a:gd name="connsiteX14" fmla="*/ 23703 w 43256"/>
              <a:gd name="connsiteY14" fmla="*/ 42965 h 65632"/>
              <a:gd name="connsiteX15" fmla="*/ 16516 w 43256"/>
              <a:gd name="connsiteY15" fmla="*/ 39125 h 65632"/>
              <a:gd name="connsiteX16" fmla="*/ 5840 w 43256"/>
              <a:gd name="connsiteY16" fmla="*/ 35331 h 65632"/>
              <a:gd name="connsiteX17" fmla="*/ 1146 w 43256"/>
              <a:gd name="connsiteY17" fmla="*/ 31109 h 65632"/>
              <a:gd name="connsiteX18" fmla="*/ 2149 w 43256"/>
              <a:gd name="connsiteY18" fmla="*/ 25410 h 65632"/>
              <a:gd name="connsiteX19" fmla="*/ 31 w 43256"/>
              <a:gd name="connsiteY19" fmla="*/ 19563 h 65632"/>
              <a:gd name="connsiteX20" fmla="*/ 3899 w 43256"/>
              <a:gd name="connsiteY20" fmla="*/ 14366 h 65632"/>
              <a:gd name="connsiteX21" fmla="*/ 3936 w 43256"/>
              <a:gd name="connsiteY21" fmla="*/ 14229 h 65632"/>
              <a:gd name="connsiteX0" fmla="*/ 868208 w 1622280"/>
              <a:gd name="connsiteY0" fmla="*/ 634879 h 1769341"/>
              <a:gd name="connsiteX1" fmla="*/ 1002545 w 1622280"/>
              <a:gd name="connsiteY1" fmla="*/ 538641 h 1769341"/>
              <a:gd name="connsiteX2" fmla="*/ 793983 w 1622280"/>
              <a:gd name="connsiteY2" fmla="*/ 630116 h 1769341"/>
              <a:gd name="connsiteX3" fmla="*/ 869195 w 1622280"/>
              <a:gd name="connsiteY3" fmla="*/ 1769341 h 1769341"/>
              <a:gd name="connsiteX4" fmla="*/ 868208 w 1622280"/>
              <a:gd name="connsiteY4" fmla="*/ 634879 h 1769341"/>
              <a:gd name="connsiteX0" fmla="*/ 804307 w 1622280"/>
              <a:gd name="connsiteY0" fmla="*/ 738834 h 1769341"/>
              <a:gd name="connsiteX1" fmla="*/ 620543 w 1622280"/>
              <a:gd name="connsiteY1" fmla="*/ 751147 h 1769341"/>
              <a:gd name="connsiteX2" fmla="*/ 512980 w 1622280"/>
              <a:gd name="connsiteY2" fmla="*/ 595959 h 1769341"/>
              <a:gd name="connsiteX3" fmla="*/ 734844 w 1622280"/>
              <a:gd name="connsiteY3" fmla="*/ 664608 h 1769341"/>
              <a:gd name="connsiteX4" fmla="*/ 804307 w 1622280"/>
              <a:gd name="connsiteY4" fmla="*/ 738834 h 1769341"/>
              <a:gd name="connsiteX0" fmla="*/ 810487 w 1622280"/>
              <a:gd name="connsiteY0" fmla="*/ 846003 h 1769341"/>
              <a:gd name="connsiteX1" fmla="*/ 661048 w 1622280"/>
              <a:gd name="connsiteY1" fmla="*/ 766842 h 1769341"/>
              <a:gd name="connsiteX2" fmla="*/ 516372 w 1622280"/>
              <a:gd name="connsiteY2" fmla="*/ 846003 h 1769341"/>
              <a:gd name="connsiteX3" fmla="*/ 522936 w 1622280"/>
              <a:gd name="connsiteY3" fmla="*/ 810864 h 1769341"/>
              <a:gd name="connsiteX4" fmla="*/ 810487 w 1622280"/>
              <a:gd name="connsiteY4" fmla="*/ 846003 h 1769341"/>
              <a:gd name="connsiteX0" fmla="*/ 4729 w 43256"/>
              <a:gd name="connsiteY0" fmla="*/ 26036 h 65632"/>
              <a:gd name="connsiteX1" fmla="*/ 2196 w 43256"/>
              <a:gd name="connsiteY1" fmla="*/ 25239 h 65632"/>
              <a:gd name="connsiteX2" fmla="*/ 6964 w 43256"/>
              <a:gd name="connsiteY2" fmla="*/ 34758 h 65632"/>
              <a:gd name="connsiteX3" fmla="*/ 5856 w 43256"/>
              <a:gd name="connsiteY3" fmla="*/ 35139 h 65632"/>
              <a:gd name="connsiteX4" fmla="*/ 21466 w 43256"/>
              <a:gd name="connsiteY4" fmla="*/ 35769 h 65632"/>
              <a:gd name="connsiteX5" fmla="*/ 15719 w 43256"/>
              <a:gd name="connsiteY5" fmla="*/ 32616 h 65632"/>
              <a:gd name="connsiteX6" fmla="*/ 28863 w 43256"/>
              <a:gd name="connsiteY6" fmla="*/ 34610 h 65632"/>
              <a:gd name="connsiteX7" fmla="*/ 28596 w 43256"/>
              <a:gd name="connsiteY7" fmla="*/ 36519 h 65632"/>
              <a:gd name="connsiteX8" fmla="*/ 34165 w 43256"/>
              <a:gd name="connsiteY8" fmla="*/ 22813 h 65632"/>
              <a:gd name="connsiteX9" fmla="*/ 37416 w 43256"/>
              <a:gd name="connsiteY9" fmla="*/ 29949 h 65632"/>
              <a:gd name="connsiteX10" fmla="*/ 41834 w 43256"/>
              <a:gd name="connsiteY10" fmla="*/ 15213 h 65632"/>
              <a:gd name="connsiteX11" fmla="*/ 40386 w 43256"/>
              <a:gd name="connsiteY11" fmla="*/ 17889 h 65632"/>
              <a:gd name="connsiteX12" fmla="*/ 38360 w 43256"/>
              <a:gd name="connsiteY12" fmla="*/ 5285 h 65632"/>
              <a:gd name="connsiteX13" fmla="*/ 38436 w 43256"/>
              <a:gd name="connsiteY13" fmla="*/ 6549 h 65632"/>
              <a:gd name="connsiteX14" fmla="*/ 29114 w 43256"/>
              <a:gd name="connsiteY14" fmla="*/ 3811 h 65632"/>
              <a:gd name="connsiteX15" fmla="*/ 29856 w 43256"/>
              <a:gd name="connsiteY15" fmla="*/ 2199 h 65632"/>
              <a:gd name="connsiteX16" fmla="*/ 22177 w 43256"/>
              <a:gd name="connsiteY16" fmla="*/ 4579 h 65632"/>
              <a:gd name="connsiteX17" fmla="*/ 22536 w 43256"/>
              <a:gd name="connsiteY17" fmla="*/ 3189 h 65632"/>
              <a:gd name="connsiteX18" fmla="*/ 14036 w 43256"/>
              <a:gd name="connsiteY18" fmla="*/ 5051 h 65632"/>
              <a:gd name="connsiteX19" fmla="*/ 15336 w 43256"/>
              <a:gd name="connsiteY19" fmla="*/ 6399 h 65632"/>
              <a:gd name="connsiteX20" fmla="*/ 4163 w 43256"/>
              <a:gd name="connsiteY20" fmla="*/ 15648 h 65632"/>
              <a:gd name="connsiteX21" fmla="*/ 3936 w 43256"/>
              <a:gd name="connsiteY21" fmla="*/ 14229 h 65632"/>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485073 w 1622280"/>
              <a:gd name="connsiteY3" fmla="*/ 463239 h 1165120"/>
              <a:gd name="connsiteX4" fmla="*/ 694623 w 1622280"/>
              <a:gd name="connsiteY4" fmla="*/ 472764 h 1165120"/>
              <a:gd name="connsiteX5" fmla="*/ 734844 w 1622280"/>
              <a:gd name="connsiteY5" fmla="*/ 664608 h 1165120"/>
              <a:gd name="connsiteX6" fmla="*/ 804307 w 1622280"/>
              <a:gd name="connsiteY6"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512980 w 1622280"/>
              <a:gd name="connsiteY2" fmla="*/ 595959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670143 w 1622280"/>
              <a:gd name="connsiteY2" fmla="*/ 619771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694623 w 1622280"/>
              <a:gd name="connsiteY3" fmla="*/ 472764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846355 w 1622280"/>
              <a:gd name="connsiteY2" fmla="*/ 719783 h 1165120"/>
              <a:gd name="connsiteX3" fmla="*/ 904173 w 1622280"/>
              <a:gd name="connsiteY3" fmla="*/ 763277 h 1165120"/>
              <a:gd name="connsiteX4" fmla="*/ 734844 w 1622280"/>
              <a:gd name="connsiteY4" fmla="*/ 664608 h 1165120"/>
              <a:gd name="connsiteX5" fmla="*/ 804307 w 1622280"/>
              <a:gd name="connsiteY5"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804307 w 1622280"/>
              <a:gd name="connsiteY0" fmla="*/ 738834 h 1165120"/>
              <a:gd name="connsiteX1" fmla="*/ 620543 w 1622280"/>
              <a:gd name="connsiteY1" fmla="*/ 751147 h 1165120"/>
              <a:gd name="connsiteX2" fmla="*/ 904173 w 1622280"/>
              <a:gd name="connsiteY2" fmla="*/ 763277 h 1165120"/>
              <a:gd name="connsiteX3" fmla="*/ 734844 w 1622280"/>
              <a:gd name="connsiteY3" fmla="*/ 664608 h 1165120"/>
              <a:gd name="connsiteX4" fmla="*/ 804307 w 1622280"/>
              <a:gd name="connsiteY4" fmla="*/ 738834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522936 w 1622280"/>
              <a:gd name="connsiteY3" fmla="*/ 810864 h 1165120"/>
              <a:gd name="connsiteX4" fmla="*/ 810487 w 1622280"/>
              <a:gd name="connsiteY4"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516372 w 1622280"/>
              <a:gd name="connsiteY2" fmla="*/ 846003 h 1165120"/>
              <a:gd name="connsiteX3" fmla="*/ 810487 w 1622280"/>
              <a:gd name="connsiteY3"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1466 w 43256"/>
              <a:gd name="connsiteY4" fmla="*/ 35769 h 43219"/>
              <a:gd name="connsiteX5" fmla="*/ 15719 w 43256"/>
              <a:gd name="connsiteY5" fmla="*/ 32616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3" fmla="*/ 711983 w 1622280"/>
              <a:gd name="connsiteY3" fmla="*/ 842587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661048 w 1622280"/>
              <a:gd name="connsiteY1" fmla="*/ 766842 h 1165120"/>
              <a:gd name="connsiteX2" fmla="*/ 810487 w 1622280"/>
              <a:gd name="connsiteY2" fmla="*/ 8460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02520 w 1622280"/>
              <a:gd name="connsiteY3" fmla="*/ 778741 h 1165120"/>
              <a:gd name="connsiteX4" fmla="*/ 868208 w 1622280"/>
              <a:gd name="connsiteY4" fmla="*/ 634879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793983 w 1622280"/>
              <a:gd name="connsiteY2" fmla="*/ 630116 h 1165120"/>
              <a:gd name="connsiteX3" fmla="*/ 893960 w 1622280"/>
              <a:gd name="connsiteY3"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734844 w 1622280"/>
              <a:gd name="connsiteY1" fmla="*/ 664608 h 1165120"/>
              <a:gd name="connsiteX2" fmla="*/ 804307 w 1622280"/>
              <a:gd name="connsiteY2"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10487 w 1622280"/>
              <a:gd name="connsiteY0" fmla="*/ 8460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805725 w 1622280"/>
              <a:gd name="connsiteY0" fmla="*/ 86505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868208 w 1622280"/>
              <a:gd name="connsiteY0" fmla="*/ 634879 h 1165120"/>
              <a:gd name="connsiteX1" fmla="*/ 1002545 w 1622280"/>
              <a:gd name="connsiteY1" fmla="*/ 538641 h 1165120"/>
              <a:gd name="connsiteX2" fmla="*/ 893960 w 1622280"/>
              <a:gd name="connsiteY2"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804307 w 1622280"/>
              <a:gd name="connsiteY1" fmla="*/ 738834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470785 w 1622280"/>
              <a:gd name="connsiteY2" fmla="*/ 715651 h 1165120"/>
              <a:gd name="connsiteX3" fmla="*/ 553313 w 1622280"/>
              <a:gd name="connsiteY3"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752488 w 1622280"/>
              <a:gd name="connsiteY1" fmla="*/ 858282 h 1165120"/>
              <a:gd name="connsiteX2" fmla="*/ 553313 w 1622280"/>
              <a:gd name="connsiteY2" fmla="*/ 693603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893960 w 1622280"/>
              <a:gd name="connsiteY1" fmla="*/ 870181 h 1165120"/>
              <a:gd name="connsiteX2" fmla="*/ 1002545 w 1622280"/>
              <a:gd name="connsiteY2" fmla="*/ 53864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1128010 w 1622280"/>
              <a:gd name="connsiteY1" fmla="*/ 582301 h 1165120"/>
              <a:gd name="connsiteX2" fmla="*/ 985400 w 1622280"/>
              <a:gd name="connsiteY2"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002545 w 1622280"/>
              <a:gd name="connsiteY0" fmla="*/ 538641 h 1165120"/>
              <a:gd name="connsiteX1" fmla="*/ 985400 w 1622280"/>
              <a:gd name="connsiteY1" fmla="*/ 961621 h 1165120"/>
              <a:gd name="connsiteX0" fmla="*/ 904173 w 1622280"/>
              <a:gd name="connsiteY0" fmla="*/ 763277 h 1165120"/>
              <a:gd name="connsiteX1" fmla="*/ 680482 w 1622280"/>
              <a:gd name="connsiteY1" fmla="*/ 505471 h 1165120"/>
              <a:gd name="connsiteX0" fmla="*/ 553313 w 1622280"/>
              <a:gd name="connsiteY0" fmla="*/ 693603 h 1165120"/>
              <a:gd name="connsiteX1" fmla="*/ 843928 w 1622280"/>
              <a:gd name="connsiteY1" fmla="*/ 949722 h 116512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622280" h="1165120">
                <a:moveTo>
                  <a:pt x="1002545" y="538641"/>
                </a:moveTo>
                <a:lnTo>
                  <a:pt x="985400" y="961621"/>
                </a:lnTo>
              </a:path>
              <a:path w="1622280" h="1165120">
                <a:moveTo>
                  <a:pt x="904173" y="763277"/>
                </a:moveTo>
                <a:lnTo>
                  <a:pt x="680482" y="505471"/>
                </a:lnTo>
              </a:path>
              <a:path w="1622280" h="1165120">
                <a:moveTo>
                  <a:pt x="553313" y="693603"/>
                </a:moveTo>
                <a:cubicBezTo>
                  <a:pt x="576332" y="686266"/>
                  <a:pt x="766243" y="854607"/>
                  <a:pt x="843928" y="949722"/>
                </a:cubicBezTo>
              </a:path>
              <a:path w="43256" h="43219"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Arial" charset="0"/>
              <a:ea typeface="ヒラギノ角ゴ Pro W3" pitchFamily="84" charset="-128"/>
            </a:endParaRPr>
          </a:p>
        </p:txBody>
      </p:sp>
      <p:sp>
        <p:nvSpPr>
          <p:cNvPr id="15" name="TextBox 14"/>
          <p:cNvSpPr txBox="1"/>
          <p:nvPr/>
        </p:nvSpPr>
        <p:spPr>
          <a:xfrm>
            <a:off x="179512" y="1322765"/>
            <a:ext cx="1298751" cy="954107"/>
          </a:xfrm>
          <a:prstGeom prst="rect">
            <a:avLst/>
          </a:prstGeom>
          <a:noFill/>
        </p:spPr>
        <p:txBody>
          <a:bodyPr wrap="square" rtlCol="0">
            <a:spAutoFit/>
          </a:bodyPr>
          <a:lstStyle/>
          <a:p>
            <a:pPr algn="ctr"/>
            <a:r>
              <a:rPr lang="en-AU" sz="1400" b="1" dirty="0" smtClean="0">
                <a:solidFill>
                  <a:schemeClr val="bg1"/>
                </a:solidFill>
                <a:latin typeface="Comic Sans MS" pitchFamily="66" charset="0"/>
              </a:rPr>
              <a:t>I think that everyone should be safe</a:t>
            </a:r>
            <a:endParaRPr lang="en-AU" sz="1400" b="1" dirty="0">
              <a:solidFill>
                <a:schemeClr val="bg1"/>
              </a:solidFill>
              <a:latin typeface="Comic Sans MS" pitchFamily="66" charset="0"/>
            </a:endParaRPr>
          </a:p>
        </p:txBody>
      </p:sp>
      <p:sp>
        <p:nvSpPr>
          <p:cNvPr id="29" name="TextBox 28"/>
          <p:cNvSpPr txBox="1"/>
          <p:nvPr/>
        </p:nvSpPr>
        <p:spPr>
          <a:xfrm>
            <a:off x="2013616" y="1312030"/>
            <a:ext cx="1298751" cy="738664"/>
          </a:xfrm>
          <a:prstGeom prst="rect">
            <a:avLst/>
          </a:prstGeom>
          <a:noFill/>
        </p:spPr>
        <p:txBody>
          <a:bodyPr wrap="square" rtlCol="0">
            <a:spAutoFit/>
          </a:bodyPr>
          <a:lstStyle/>
          <a:p>
            <a:pPr algn="ctr"/>
            <a:r>
              <a:rPr lang="en-AU" sz="1400" b="1" dirty="0" smtClean="0">
                <a:solidFill>
                  <a:schemeClr val="bg2">
                    <a:lumMod val="75000"/>
                  </a:schemeClr>
                </a:solidFill>
                <a:latin typeface="Comic Sans MS" pitchFamily="66" charset="0"/>
              </a:rPr>
              <a:t>All children should be cared for </a:t>
            </a:r>
            <a:endParaRPr lang="en-AU" sz="1400" b="1" dirty="0">
              <a:solidFill>
                <a:schemeClr val="bg2">
                  <a:lumMod val="75000"/>
                </a:schemeClr>
              </a:solidFill>
              <a:latin typeface="Comic Sans MS" pitchFamily="66" charset="0"/>
            </a:endParaRPr>
          </a:p>
        </p:txBody>
      </p:sp>
      <p:sp>
        <p:nvSpPr>
          <p:cNvPr id="30" name="TextBox 29"/>
          <p:cNvSpPr txBox="1"/>
          <p:nvPr/>
        </p:nvSpPr>
        <p:spPr>
          <a:xfrm>
            <a:off x="179512" y="2759635"/>
            <a:ext cx="1298751" cy="738664"/>
          </a:xfrm>
          <a:prstGeom prst="rect">
            <a:avLst/>
          </a:prstGeom>
          <a:noFill/>
        </p:spPr>
        <p:txBody>
          <a:bodyPr wrap="square" rtlCol="0">
            <a:spAutoFit/>
          </a:bodyPr>
          <a:lstStyle/>
          <a:p>
            <a:pPr algn="ctr"/>
            <a:r>
              <a:rPr lang="en-AU" sz="1400" b="1" dirty="0" smtClean="0">
                <a:solidFill>
                  <a:schemeClr val="bg1"/>
                </a:solidFill>
                <a:latin typeface="Comic Sans MS" pitchFamily="66" charset="0"/>
              </a:rPr>
              <a:t>There should be no violence</a:t>
            </a:r>
            <a:endParaRPr lang="en-AU" sz="1400" b="1" dirty="0">
              <a:solidFill>
                <a:schemeClr val="bg1"/>
              </a:solidFill>
              <a:latin typeface="Comic Sans MS" pitchFamily="66" charset="0"/>
            </a:endParaRPr>
          </a:p>
        </p:txBody>
      </p:sp>
      <p:sp>
        <p:nvSpPr>
          <p:cNvPr id="31" name="TextBox 30"/>
          <p:cNvSpPr txBox="1"/>
          <p:nvPr/>
        </p:nvSpPr>
        <p:spPr>
          <a:xfrm>
            <a:off x="7614084" y="2543434"/>
            <a:ext cx="1298751" cy="738664"/>
          </a:xfrm>
          <a:prstGeom prst="rect">
            <a:avLst/>
          </a:prstGeom>
          <a:noFill/>
        </p:spPr>
        <p:txBody>
          <a:bodyPr wrap="square" rtlCol="0">
            <a:spAutoFit/>
          </a:bodyPr>
          <a:lstStyle/>
          <a:p>
            <a:pPr algn="ctr"/>
            <a:r>
              <a:rPr lang="en-AU" sz="1400" b="1" dirty="0" smtClean="0">
                <a:solidFill>
                  <a:schemeClr val="bg2">
                    <a:lumMod val="75000"/>
                  </a:schemeClr>
                </a:solidFill>
                <a:latin typeface="Comic Sans MS" pitchFamily="66" charset="0"/>
              </a:rPr>
              <a:t>Every child should have healthy food</a:t>
            </a:r>
            <a:endParaRPr lang="en-AU" sz="1400" b="1" dirty="0">
              <a:solidFill>
                <a:schemeClr val="bg2">
                  <a:lumMod val="75000"/>
                </a:schemeClr>
              </a:solidFill>
              <a:latin typeface="Comic Sans MS" pitchFamily="66" charset="0"/>
            </a:endParaRPr>
          </a:p>
        </p:txBody>
      </p:sp>
      <p:sp>
        <p:nvSpPr>
          <p:cNvPr id="32" name="TextBox 31"/>
          <p:cNvSpPr txBox="1"/>
          <p:nvPr/>
        </p:nvSpPr>
        <p:spPr>
          <a:xfrm>
            <a:off x="7359956" y="4527588"/>
            <a:ext cx="1298751" cy="954107"/>
          </a:xfrm>
          <a:prstGeom prst="rect">
            <a:avLst/>
          </a:prstGeom>
          <a:noFill/>
        </p:spPr>
        <p:txBody>
          <a:bodyPr wrap="square" rtlCol="0">
            <a:spAutoFit/>
          </a:bodyPr>
          <a:lstStyle/>
          <a:p>
            <a:pPr algn="ctr"/>
            <a:r>
              <a:rPr lang="en-AU" sz="1400" b="1" dirty="0" smtClean="0">
                <a:solidFill>
                  <a:schemeClr val="bg1"/>
                </a:solidFill>
                <a:latin typeface="Comic Sans MS" pitchFamily="66" charset="0"/>
              </a:rPr>
              <a:t>There should be housing for everyone</a:t>
            </a:r>
            <a:endParaRPr lang="en-AU" sz="1400" b="1" dirty="0">
              <a:solidFill>
                <a:schemeClr val="bg1"/>
              </a:solidFill>
              <a:latin typeface="Comic Sans MS" pitchFamily="66" charset="0"/>
            </a:endParaRPr>
          </a:p>
        </p:txBody>
      </p:sp>
      <p:sp>
        <p:nvSpPr>
          <p:cNvPr id="34" name="TextBox 33"/>
          <p:cNvSpPr txBox="1"/>
          <p:nvPr/>
        </p:nvSpPr>
        <p:spPr>
          <a:xfrm>
            <a:off x="4001394" y="2505596"/>
            <a:ext cx="1460516" cy="954107"/>
          </a:xfrm>
          <a:prstGeom prst="rect">
            <a:avLst/>
          </a:prstGeom>
          <a:noFill/>
        </p:spPr>
        <p:txBody>
          <a:bodyPr wrap="square" rtlCol="0">
            <a:spAutoFit/>
          </a:bodyPr>
          <a:lstStyle/>
          <a:p>
            <a:pPr algn="ctr"/>
            <a:r>
              <a:rPr lang="en-AU" sz="1400" b="1" dirty="0" smtClean="0">
                <a:solidFill>
                  <a:schemeClr val="bg1"/>
                </a:solidFill>
                <a:latin typeface="Comic Sans MS" pitchFamily="66" charset="0"/>
              </a:rPr>
              <a:t>Young people should have sexual health clinics</a:t>
            </a:r>
            <a:endParaRPr lang="en-AU" sz="1400" b="1" dirty="0">
              <a:solidFill>
                <a:schemeClr val="bg1"/>
              </a:solidFill>
              <a:latin typeface="Comic Sans MS" pitchFamily="66" charset="0"/>
            </a:endParaRPr>
          </a:p>
        </p:txBody>
      </p:sp>
      <p:sp>
        <p:nvSpPr>
          <p:cNvPr id="36" name="TextBox 35"/>
          <p:cNvSpPr txBox="1"/>
          <p:nvPr/>
        </p:nvSpPr>
        <p:spPr>
          <a:xfrm>
            <a:off x="7533202" y="1052736"/>
            <a:ext cx="1541398" cy="954107"/>
          </a:xfrm>
          <a:prstGeom prst="rect">
            <a:avLst/>
          </a:prstGeom>
          <a:noFill/>
        </p:spPr>
        <p:txBody>
          <a:bodyPr wrap="square" rtlCol="0">
            <a:spAutoFit/>
          </a:bodyPr>
          <a:lstStyle/>
          <a:p>
            <a:pPr algn="ctr"/>
            <a:r>
              <a:rPr lang="en-AU" sz="1400" b="1" dirty="0" smtClean="0">
                <a:solidFill>
                  <a:schemeClr val="bg1"/>
                </a:solidFill>
                <a:latin typeface="Comic Sans MS" pitchFamily="66" charset="0"/>
              </a:rPr>
              <a:t>Life would be better if there was no drugs or bad stuff</a:t>
            </a:r>
            <a:endParaRPr lang="en-AU" sz="1400" b="1" dirty="0">
              <a:solidFill>
                <a:schemeClr val="bg1"/>
              </a:solidFill>
              <a:latin typeface="Comic Sans MS" pitchFamily="66" charset="0"/>
            </a:endParaRPr>
          </a:p>
        </p:txBody>
      </p:sp>
      <p:sp>
        <p:nvSpPr>
          <p:cNvPr id="37" name="TextBox 36"/>
          <p:cNvSpPr txBox="1"/>
          <p:nvPr/>
        </p:nvSpPr>
        <p:spPr>
          <a:xfrm>
            <a:off x="5821154" y="1774018"/>
            <a:ext cx="1506202" cy="954107"/>
          </a:xfrm>
          <a:prstGeom prst="rect">
            <a:avLst/>
          </a:prstGeom>
          <a:noFill/>
        </p:spPr>
        <p:txBody>
          <a:bodyPr wrap="square" rtlCol="0">
            <a:spAutoFit/>
          </a:bodyPr>
          <a:lstStyle/>
          <a:p>
            <a:pPr algn="ctr"/>
            <a:r>
              <a:rPr lang="en-AU" sz="1400" b="1" dirty="0" smtClean="0">
                <a:solidFill>
                  <a:schemeClr val="bg1"/>
                </a:solidFill>
                <a:latin typeface="Comic Sans MS" pitchFamily="66" charset="0"/>
              </a:rPr>
              <a:t>We should all be able to access services like headspace</a:t>
            </a:r>
            <a:endParaRPr lang="en-AU" sz="1400" b="1" dirty="0">
              <a:solidFill>
                <a:schemeClr val="bg1"/>
              </a:solidFill>
              <a:latin typeface="Comic Sans MS" pitchFamily="66" charset="0"/>
            </a:endParaRPr>
          </a:p>
        </p:txBody>
      </p:sp>
      <p:sp>
        <p:nvSpPr>
          <p:cNvPr id="38" name="TextBox 37"/>
          <p:cNvSpPr txBox="1"/>
          <p:nvPr/>
        </p:nvSpPr>
        <p:spPr>
          <a:xfrm>
            <a:off x="2128362" y="2508801"/>
            <a:ext cx="1651550" cy="954107"/>
          </a:xfrm>
          <a:prstGeom prst="rect">
            <a:avLst/>
          </a:prstGeom>
          <a:noFill/>
        </p:spPr>
        <p:txBody>
          <a:bodyPr wrap="square" rtlCol="0">
            <a:spAutoFit/>
          </a:bodyPr>
          <a:lstStyle/>
          <a:p>
            <a:pPr algn="ctr"/>
            <a:r>
              <a:rPr lang="en-AU" sz="1400" b="1" dirty="0" smtClean="0">
                <a:solidFill>
                  <a:schemeClr val="bg1"/>
                </a:solidFill>
                <a:latin typeface="Comic Sans MS" pitchFamily="66" charset="0"/>
              </a:rPr>
              <a:t>I am happiest when my family is happy and healthy</a:t>
            </a:r>
            <a:endParaRPr lang="en-AU" sz="1400" b="1" dirty="0">
              <a:solidFill>
                <a:schemeClr val="bg1"/>
              </a:solidFill>
              <a:latin typeface="Comic Sans MS" pitchFamily="66" charset="0"/>
            </a:endParaRPr>
          </a:p>
        </p:txBody>
      </p:sp>
      <p:sp>
        <p:nvSpPr>
          <p:cNvPr id="39" name="TextBox 38"/>
          <p:cNvSpPr txBox="1"/>
          <p:nvPr/>
        </p:nvSpPr>
        <p:spPr>
          <a:xfrm>
            <a:off x="4133076" y="1159357"/>
            <a:ext cx="1379634" cy="954107"/>
          </a:xfrm>
          <a:prstGeom prst="rect">
            <a:avLst/>
          </a:prstGeom>
          <a:noFill/>
        </p:spPr>
        <p:txBody>
          <a:bodyPr wrap="square" rtlCol="0">
            <a:spAutoFit/>
          </a:bodyPr>
          <a:lstStyle/>
          <a:p>
            <a:pPr algn="ctr"/>
            <a:r>
              <a:rPr lang="en-AU" sz="1400" b="1" dirty="0" smtClean="0">
                <a:solidFill>
                  <a:schemeClr val="bg1"/>
                </a:solidFill>
                <a:latin typeface="Comic Sans MS" pitchFamily="66" charset="0"/>
              </a:rPr>
              <a:t>All children should have equal access to education</a:t>
            </a:r>
            <a:endParaRPr lang="en-AU" sz="1400" b="1" dirty="0">
              <a:solidFill>
                <a:schemeClr val="bg1"/>
              </a:solidFill>
              <a:latin typeface="Comic Sans MS" pitchFamily="66" charset="0"/>
            </a:endParaRPr>
          </a:p>
        </p:txBody>
      </p:sp>
      <p:sp>
        <p:nvSpPr>
          <p:cNvPr id="40" name="TextBox 39"/>
          <p:cNvSpPr txBox="1"/>
          <p:nvPr/>
        </p:nvSpPr>
        <p:spPr>
          <a:xfrm>
            <a:off x="6240593" y="3911848"/>
            <a:ext cx="1254024" cy="738664"/>
          </a:xfrm>
          <a:prstGeom prst="rect">
            <a:avLst/>
          </a:prstGeom>
          <a:noFill/>
        </p:spPr>
        <p:txBody>
          <a:bodyPr wrap="square" rtlCol="0">
            <a:spAutoFit/>
          </a:bodyPr>
          <a:lstStyle/>
          <a:p>
            <a:pPr algn="ctr"/>
            <a:r>
              <a:rPr lang="en-AU" sz="1400" b="1" dirty="0" smtClean="0">
                <a:solidFill>
                  <a:schemeClr val="bg1"/>
                </a:solidFill>
                <a:latin typeface="Comic Sans MS" pitchFamily="66" charset="0"/>
              </a:rPr>
              <a:t>There should be no bullies</a:t>
            </a:r>
            <a:endParaRPr lang="en-AU" sz="1400" b="1" dirty="0">
              <a:solidFill>
                <a:schemeClr val="bg1"/>
              </a:solidFill>
              <a:latin typeface="Comic Sans MS" pitchFamily="66" charset="0"/>
            </a:endParaRPr>
          </a:p>
        </p:txBody>
      </p:sp>
      <p:sp>
        <p:nvSpPr>
          <p:cNvPr id="41" name="TextBox 40"/>
          <p:cNvSpPr txBox="1"/>
          <p:nvPr/>
        </p:nvSpPr>
        <p:spPr>
          <a:xfrm>
            <a:off x="7537883" y="5836084"/>
            <a:ext cx="1298751" cy="738664"/>
          </a:xfrm>
          <a:prstGeom prst="rect">
            <a:avLst/>
          </a:prstGeom>
          <a:noFill/>
        </p:spPr>
        <p:txBody>
          <a:bodyPr wrap="square" rtlCol="0">
            <a:spAutoFit/>
          </a:bodyPr>
          <a:lstStyle/>
          <a:p>
            <a:pPr algn="ctr"/>
            <a:r>
              <a:rPr lang="en-AU" sz="1400" b="1" dirty="0" smtClean="0">
                <a:solidFill>
                  <a:schemeClr val="bg2">
                    <a:lumMod val="75000"/>
                  </a:schemeClr>
                </a:solidFill>
                <a:latin typeface="Comic Sans MS" pitchFamily="66" charset="0"/>
              </a:rPr>
              <a:t>Everyone should have a family</a:t>
            </a:r>
            <a:endParaRPr lang="en-AU" sz="1400" b="1" dirty="0">
              <a:solidFill>
                <a:schemeClr val="bg2">
                  <a:lumMod val="75000"/>
                </a:schemeClr>
              </a:solidFill>
              <a:latin typeface="Comic Sans MS" pitchFamily="66" charset="0"/>
            </a:endParaRPr>
          </a:p>
        </p:txBody>
      </p:sp>
      <p:sp>
        <p:nvSpPr>
          <p:cNvPr id="42" name="TextBox 41"/>
          <p:cNvSpPr txBox="1"/>
          <p:nvPr/>
        </p:nvSpPr>
        <p:spPr>
          <a:xfrm>
            <a:off x="6156176" y="404664"/>
            <a:ext cx="1395855" cy="738664"/>
          </a:xfrm>
          <a:prstGeom prst="rect">
            <a:avLst/>
          </a:prstGeom>
          <a:noFill/>
        </p:spPr>
        <p:txBody>
          <a:bodyPr wrap="square" rtlCol="0">
            <a:spAutoFit/>
          </a:bodyPr>
          <a:lstStyle/>
          <a:p>
            <a:pPr algn="ctr"/>
            <a:r>
              <a:rPr lang="en-AU" sz="1400" b="1" dirty="0" smtClean="0">
                <a:solidFill>
                  <a:schemeClr val="bg2">
                    <a:lumMod val="75000"/>
                  </a:schemeClr>
                </a:solidFill>
                <a:latin typeface="Comic Sans MS" pitchFamily="66" charset="0"/>
              </a:rPr>
              <a:t>All kids should be treated fairly</a:t>
            </a:r>
            <a:endParaRPr lang="en-AU" sz="1400" b="1" dirty="0">
              <a:solidFill>
                <a:schemeClr val="bg2">
                  <a:lumMod val="75000"/>
                </a:schemeClr>
              </a:solidFill>
              <a:latin typeface="Comic Sans MS" pitchFamily="66" charset="0"/>
            </a:endParaRPr>
          </a:p>
        </p:txBody>
      </p:sp>
    </p:spTree>
    <p:extLst>
      <p:ext uri="{BB962C8B-B14F-4D97-AF65-F5344CB8AC3E}">
        <p14:creationId xmlns:p14="http://schemas.microsoft.com/office/powerpoint/2010/main" val="387018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500"/>
                                        <p:tgtEl>
                                          <p:spTgt spid="3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500"/>
                                        <p:tgtEl>
                                          <p:spTgt spid="1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500"/>
                                        <p:tgtEl>
                                          <p:spTgt spid="2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500"/>
                                        <p:tgtEl>
                                          <p:spTgt spid="25"/>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500"/>
                                        <p:tgtEl>
                                          <p:spTgt spid="38"/>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500"/>
                                        <p:tgtEl>
                                          <p:spTgt spid="22"/>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500"/>
                                        <p:tgtEl>
                                          <p:spTgt spid="39"/>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500"/>
                                        <p:tgtEl>
                                          <p:spTgt spid="24"/>
                                        </p:tgtEl>
                                      </p:cBhvr>
                                    </p:animEffect>
                                  </p:childTnLst>
                                </p:cTn>
                              </p:par>
                              <p:par>
                                <p:cTn id="35" presetID="10" presetClass="entr" presetSubtype="0" fill="hold" grpId="0" nodeType="withEffect">
                                  <p:stCondLst>
                                    <p:cond delay="250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500"/>
                                        <p:tgtEl>
                                          <p:spTgt spid="34"/>
                                        </p:tgtEl>
                                      </p:cBhvr>
                                    </p:animEffect>
                                  </p:childTnLst>
                                </p:cTn>
                              </p:par>
                              <p:par>
                                <p:cTn id="38" presetID="10" presetClass="entr" presetSubtype="0" fill="hold" grpId="0" nodeType="withEffect">
                                  <p:stCondLst>
                                    <p:cond delay="25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500"/>
                                        <p:tgtEl>
                                          <p:spTgt spid="20"/>
                                        </p:tgtEl>
                                      </p:cBhvr>
                                    </p:animEffect>
                                  </p:childTnLst>
                                </p:cTn>
                              </p:par>
                              <p:par>
                                <p:cTn id="41" presetID="10" presetClass="entr" presetSubtype="0" fill="hold" grpId="0" nodeType="withEffect">
                                  <p:stCondLst>
                                    <p:cond delay="30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500"/>
                                        <p:tgtEl>
                                          <p:spTgt spid="42"/>
                                        </p:tgtEl>
                                      </p:cBhvr>
                                    </p:animEffect>
                                  </p:childTnLst>
                                </p:cTn>
                              </p:par>
                              <p:par>
                                <p:cTn id="44" presetID="10" presetClass="entr" presetSubtype="0" fill="hold" grpId="0" nodeType="withEffect">
                                  <p:stCondLst>
                                    <p:cond delay="30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500"/>
                                        <p:tgtEl>
                                          <p:spTgt spid="19"/>
                                        </p:tgtEl>
                                      </p:cBhvr>
                                    </p:animEffect>
                                  </p:childTnLst>
                                </p:cTn>
                              </p:par>
                              <p:par>
                                <p:cTn id="47" presetID="10" presetClass="entr" presetSubtype="0" fill="hold" grpId="0" nodeType="withEffect">
                                  <p:stCondLst>
                                    <p:cond delay="35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500"/>
                                        <p:tgtEl>
                                          <p:spTgt spid="37"/>
                                        </p:tgtEl>
                                      </p:cBhvr>
                                    </p:animEffect>
                                  </p:childTnLst>
                                </p:cTn>
                              </p:par>
                              <p:par>
                                <p:cTn id="50" presetID="10" presetClass="entr" presetSubtype="0" fill="hold" grpId="0" nodeType="withEffect">
                                  <p:stCondLst>
                                    <p:cond delay="350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500"/>
                                        <p:tgtEl>
                                          <p:spTgt spid="21"/>
                                        </p:tgtEl>
                                      </p:cBhvr>
                                    </p:animEffect>
                                  </p:childTnLst>
                                </p:cTn>
                              </p:par>
                              <p:par>
                                <p:cTn id="53" presetID="10" presetClass="entr" presetSubtype="0" fill="hold" grpId="0" nodeType="withEffect">
                                  <p:stCondLst>
                                    <p:cond delay="40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500"/>
                                        <p:tgtEl>
                                          <p:spTgt spid="36"/>
                                        </p:tgtEl>
                                      </p:cBhvr>
                                    </p:animEffect>
                                  </p:childTnLst>
                                </p:cTn>
                              </p:par>
                              <p:par>
                                <p:cTn id="56" presetID="10" presetClass="entr" presetSubtype="0" fill="hold" grpId="0" nodeType="withEffect">
                                  <p:stCondLst>
                                    <p:cond delay="400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500"/>
                                        <p:tgtEl>
                                          <p:spTgt spid="23"/>
                                        </p:tgtEl>
                                      </p:cBhvr>
                                    </p:animEffect>
                                  </p:childTnLst>
                                </p:cTn>
                              </p:par>
                              <p:par>
                                <p:cTn id="59" presetID="10" presetClass="entr" presetSubtype="0" fill="hold" grpId="0" nodeType="withEffect">
                                  <p:stCondLst>
                                    <p:cond delay="450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1500"/>
                                        <p:tgtEl>
                                          <p:spTgt spid="31"/>
                                        </p:tgtEl>
                                      </p:cBhvr>
                                    </p:animEffect>
                                  </p:childTnLst>
                                </p:cTn>
                              </p:par>
                              <p:par>
                                <p:cTn id="62" presetID="10" presetClass="entr" presetSubtype="0" fill="hold" grpId="0" nodeType="withEffect">
                                  <p:stCondLst>
                                    <p:cond delay="450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500"/>
                                        <p:tgtEl>
                                          <p:spTgt spid="18"/>
                                        </p:tgtEl>
                                      </p:cBhvr>
                                    </p:animEffect>
                                  </p:childTnLst>
                                </p:cTn>
                              </p:par>
                              <p:par>
                                <p:cTn id="65" presetID="10" presetClass="entr" presetSubtype="0" fill="hold" grpId="0" nodeType="withEffect">
                                  <p:stCondLst>
                                    <p:cond delay="500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500"/>
                                        <p:tgtEl>
                                          <p:spTgt spid="40"/>
                                        </p:tgtEl>
                                      </p:cBhvr>
                                    </p:animEffect>
                                  </p:childTnLst>
                                </p:cTn>
                              </p:par>
                              <p:par>
                                <p:cTn id="68" presetID="10" presetClass="entr" presetSubtype="0" fill="hold" grpId="0" nodeType="withEffect">
                                  <p:stCondLst>
                                    <p:cond delay="500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500"/>
                                        <p:tgtEl>
                                          <p:spTgt spid="26"/>
                                        </p:tgtEl>
                                      </p:cBhvr>
                                    </p:animEffect>
                                  </p:childTnLst>
                                </p:cTn>
                              </p:par>
                              <p:par>
                                <p:cTn id="71" presetID="10" presetClass="entr" presetSubtype="0" fill="hold" grpId="0" nodeType="withEffect">
                                  <p:stCondLst>
                                    <p:cond delay="550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500"/>
                                        <p:tgtEl>
                                          <p:spTgt spid="32"/>
                                        </p:tgtEl>
                                      </p:cBhvr>
                                    </p:animEffect>
                                  </p:childTnLst>
                                </p:cTn>
                              </p:par>
                              <p:par>
                                <p:cTn id="74" presetID="10" presetClass="entr" presetSubtype="0" fill="hold" grpId="0" nodeType="withEffect">
                                  <p:stCondLst>
                                    <p:cond delay="550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500"/>
                                        <p:tgtEl>
                                          <p:spTgt spid="27"/>
                                        </p:tgtEl>
                                      </p:cBhvr>
                                    </p:animEffect>
                                  </p:childTnLst>
                                </p:cTn>
                              </p:par>
                              <p:par>
                                <p:cTn id="77" presetID="10" presetClass="entr" presetSubtype="0" fill="hold" grpId="0" nodeType="withEffect">
                                  <p:stCondLst>
                                    <p:cond delay="600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1500"/>
                                        <p:tgtEl>
                                          <p:spTgt spid="41"/>
                                        </p:tgtEl>
                                      </p:cBhvr>
                                    </p:animEffect>
                                  </p:childTnLst>
                                </p:cTn>
                              </p:par>
                              <p:par>
                                <p:cTn id="80" presetID="10" presetClass="entr" presetSubtype="0" fill="hold" grpId="0" nodeType="withEffect">
                                  <p:stCondLst>
                                    <p:cond delay="600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15" grpId="0"/>
      <p:bldP spid="29" grpId="0"/>
      <p:bldP spid="30" grpId="0"/>
      <p:bldP spid="31" grpId="0"/>
      <p:bldP spid="32" grpId="0"/>
      <p:bldP spid="34" grpId="0"/>
      <p:bldP spid="36" grpId="0"/>
      <p:bldP spid="37"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Northfield OSHC, SA</a:t>
            </a:r>
            <a:endParaRPr lang="en-AU" dirty="0"/>
          </a:p>
        </p:txBody>
      </p:sp>
      <p:sp>
        <p:nvSpPr>
          <p:cNvPr id="3" name="Content Placeholder 2"/>
          <p:cNvSpPr>
            <a:spLocks noGrp="1"/>
          </p:cNvSpPr>
          <p:nvPr>
            <p:ph idx="1"/>
          </p:nvPr>
        </p:nvSpPr>
        <p:spPr/>
        <p:txBody>
          <a:bodyPr/>
          <a:lstStyle/>
          <a:p>
            <a:endParaRPr lang="en-AU" dirty="0"/>
          </a:p>
        </p:txBody>
      </p:sp>
      <p:sp>
        <p:nvSpPr>
          <p:cNvPr id="5" name="Title 1"/>
          <p:cNvSpPr txBox="1">
            <a:spLocks/>
          </p:cNvSpPr>
          <p:nvPr/>
        </p:nvSpPr>
        <p:spPr bwMode="auto">
          <a:xfrm>
            <a:off x="880171" y="5877272"/>
            <a:ext cx="7189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Photo of drawings by children at Northfield OSHC, SA (10 July 2013)</a:t>
            </a:r>
            <a:endParaRPr lang="en-AU" sz="800" dirty="0"/>
          </a:p>
        </p:txBody>
      </p:sp>
      <p:pic>
        <p:nvPicPr>
          <p:cNvPr id="6" name="Picture 3" descr="S:\Commission Processes\Team Work Planning Space\CRT\Photos\18072013_northfield.butchers.pa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871610"/>
            <a:ext cx="5746554" cy="400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61719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700" dirty="0" smtClean="0"/>
              <a:t>Berry Street alternative care, VIC</a:t>
            </a:r>
            <a:endParaRPr lang="en-AU" sz="3700" dirty="0"/>
          </a:p>
        </p:txBody>
      </p:sp>
      <p:sp>
        <p:nvSpPr>
          <p:cNvPr id="5" name="Title 1"/>
          <p:cNvSpPr txBox="1">
            <a:spLocks/>
          </p:cNvSpPr>
          <p:nvPr/>
        </p:nvSpPr>
        <p:spPr bwMode="auto">
          <a:xfrm>
            <a:off x="880171" y="5877272"/>
            <a:ext cx="7189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a:t>Photo of drawings by children at </a:t>
            </a:r>
            <a:r>
              <a:rPr lang="en-AU" sz="800" dirty="0" smtClean="0"/>
              <a:t>Berry Street alternative care, VIC (4 July </a:t>
            </a:r>
            <a:r>
              <a:rPr lang="en-AU" sz="800" dirty="0"/>
              <a:t>2013)</a:t>
            </a:r>
          </a:p>
        </p:txBody>
      </p:sp>
      <p:pic>
        <p:nvPicPr>
          <p:cNvPr id="4098" name="Picture 2" descr="S:\Commission Processes\Team Work Planning Space\CRT\The Big Banter\Photos of postcards and butchers paper\Kids\Kids_Victoria_In care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88" t="32703" r="11313" b="19859"/>
          <a:stretch/>
        </p:blipFill>
        <p:spPr bwMode="auto">
          <a:xfrm>
            <a:off x="971600" y="1916833"/>
            <a:ext cx="4226556" cy="39604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39525" y="3112222"/>
            <a:ext cx="2776891" cy="1323439"/>
          </a:xfrm>
          <a:prstGeom prst="rect">
            <a:avLst/>
          </a:prstGeom>
          <a:noFill/>
        </p:spPr>
        <p:txBody>
          <a:bodyPr wrap="square" rtlCol="0">
            <a:spAutoFit/>
          </a:bodyPr>
          <a:lstStyle/>
          <a:p>
            <a:pPr algn="just"/>
            <a:r>
              <a:rPr lang="en-AU" sz="2000" dirty="0" smtClean="0"/>
              <a:t>Life would be better for children if everyone had houses to live in.          </a:t>
            </a:r>
            <a:r>
              <a:rPr lang="en-AU" sz="2000" dirty="0" smtClean="0">
                <a:solidFill>
                  <a:schemeClr val="bg1"/>
                </a:solidFill>
              </a:rPr>
              <a:t>.</a:t>
            </a:r>
            <a:endParaRPr lang="en-AU" sz="2000" dirty="0">
              <a:solidFill>
                <a:schemeClr val="bg1"/>
              </a:solidFill>
            </a:endParaRPr>
          </a:p>
        </p:txBody>
      </p:sp>
      <p:sp>
        <p:nvSpPr>
          <p:cNvPr id="8" name="TextBox 7"/>
          <p:cNvSpPr txBox="1"/>
          <p:nvPr/>
        </p:nvSpPr>
        <p:spPr>
          <a:xfrm>
            <a:off x="5179484" y="3047472"/>
            <a:ext cx="936104" cy="784830"/>
          </a:xfrm>
          <a:prstGeom prst="rect">
            <a:avLst/>
          </a:prstGeom>
          <a:noFill/>
        </p:spPr>
        <p:txBody>
          <a:bodyPr wrap="square" rtlCol="0">
            <a:spAutoFit/>
          </a:bodyPr>
          <a:lstStyle/>
          <a:p>
            <a:r>
              <a:rPr lang="en-AU" sz="4500" b="1" dirty="0" smtClean="0"/>
              <a:t>“</a:t>
            </a:r>
            <a:endParaRPr lang="en-AU" sz="4500" b="1" dirty="0"/>
          </a:p>
        </p:txBody>
      </p:sp>
      <p:sp>
        <p:nvSpPr>
          <p:cNvPr id="9" name="TextBox 8"/>
          <p:cNvSpPr txBox="1"/>
          <p:nvPr/>
        </p:nvSpPr>
        <p:spPr>
          <a:xfrm>
            <a:off x="8203250" y="3645024"/>
            <a:ext cx="473206" cy="784830"/>
          </a:xfrm>
          <a:prstGeom prst="rect">
            <a:avLst/>
          </a:prstGeom>
          <a:noFill/>
        </p:spPr>
        <p:txBody>
          <a:bodyPr wrap="none" rtlCol="0">
            <a:spAutoFit/>
          </a:bodyPr>
          <a:lstStyle/>
          <a:p>
            <a:r>
              <a:rPr lang="en-AU" sz="4500" b="1" dirty="0" smtClean="0"/>
              <a:t>”</a:t>
            </a:r>
            <a:endParaRPr lang="en-AU" sz="4500" b="1" dirty="0"/>
          </a:p>
        </p:txBody>
      </p:sp>
    </p:spTree>
    <p:extLst>
      <p:ext uri="{BB962C8B-B14F-4D97-AF65-F5344CB8AC3E}">
        <p14:creationId xmlns:p14="http://schemas.microsoft.com/office/powerpoint/2010/main" val="34610803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700" dirty="0" smtClean="0"/>
              <a:t>Albert Park Flexi School, QLD</a:t>
            </a:r>
            <a:endParaRPr lang="en-AU" sz="3700" dirty="0"/>
          </a:p>
        </p:txBody>
      </p:sp>
      <p:sp>
        <p:nvSpPr>
          <p:cNvPr id="5" name="Title 1"/>
          <p:cNvSpPr txBox="1">
            <a:spLocks/>
          </p:cNvSpPr>
          <p:nvPr/>
        </p:nvSpPr>
        <p:spPr bwMode="auto">
          <a:xfrm>
            <a:off x="880171" y="5877272"/>
            <a:ext cx="7189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Photo of a portrait drawn by a child (22 April 2013)</a:t>
            </a:r>
            <a:endParaRPr lang="en-AU" sz="800" dirty="0"/>
          </a:p>
        </p:txBody>
      </p:sp>
      <p:pic>
        <p:nvPicPr>
          <p:cNvPr id="6" name="Picture 3" descr="S:\Commission Processes\Team Work Planning Space\CRT\Photos\child.darwing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916832"/>
            <a:ext cx="2970330" cy="3960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0" y="3205718"/>
            <a:ext cx="3384376" cy="1569660"/>
          </a:xfrm>
          <a:prstGeom prst="rect">
            <a:avLst/>
          </a:prstGeom>
          <a:noFill/>
        </p:spPr>
        <p:txBody>
          <a:bodyPr wrap="square" rtlCol="0">
            <a:spAutoFit/>
          </a:bodyPr>
          <a:lstStyle/>
          <a:p>
            <a:pPr algn="just"/>
            <a:r>
              <a:rPr lang="en-AU" dirty="0" smtClean="0"/>
              <a:t>Life would be better if we were not pushed into the mental health too hard basket.   </a:t>
            </a:r>
            <a:r>
              <a:rPr lang="en-AU" dirty="0" smtClean="0">
                <a:solidFill>
                  <a:schemeClr val="bg1"/>
                </a:solidFill>
              </a:rPr>
              <a:t>.</a:t>
            </a:r>
            <a:endParaRPr lang="en-AU" dirty="0">
              <a:solidFill>
                <a:schemeClr val="bg1"/>
              </a:solidFill>
            </a:endParaRPr>
          </a:p>
        </p:txBody>
      </p:sp>
      <p:sp>
        <p:nvSpPr>
          <p:cNvPr id="8" name="TextBox 7"/>
          <p:cNvSpPr txBox="1"/>
          <p:nvPr/>
        </p:nvSpPr>
        <p:spPr>
          <a:xfrm>
            <a:off x="4211960" y="3140968"/>
            <a:ext cx="936104" cy="784830"/>
          </a:xfrm>
          <a:prstGeom prst="rect">
            <a:avLst/>
          </a:prstGeom>
          <a:noFill/>
        </p:spPr>
        <p:txBody>
          <a:bodyPr wrap="square" rtlCol="0">
            <a:spAutoFit/>
          </a:bodyPr>
          <a:lstStyle/>
          <a:p>
            <a:r>
              <a:rPr lang="en-AU" sz="4500" b="1" dirty="0" smtClean="0"/>
              <a:t>“</a:t>
            </a:r>
            <a:endParaRPr lang="en-AU" sz="4500" b="1" dirty="0"/>
          </a:p>
        </p:txBody>
      </p:sp>
      <p:sp>
        <p:nvSpPr>
          <p:cNvPr id="9" name="TextBox 8"/>
          <p:cNvSpPr txBox="1"/>
          <p:nvPr/>
        </p:nvSpPr>
        <p:spPr>
          <a:xfrm>
            <a:off x="6804248" y="4269874"/>
            <a:ext cx="473206" cy="784830"/>
          </a:xfrm>
          <a:prstGeom prst="rect">
            <a:avLst/>
          </a:prstGeom>
          <a:noFill/>
        </p:spPr>
        <p:txBody>
          <a:bodyPr wrap="none" rtlCol="0">
            <a:spAutoFit/>
          </a:bodyPr>
          <a:lstStyle/>
          <a:p>
            <a:r>
              <a:rPr lang="en-AU" sz="4500" b="1" dirty="0" smtClean="0"/>
              <a:t>”</a:t>
            </a:r>
            <a:endParaRPr lang="en-AU" sz="4500" b="1" dirty="0"/>
          </a:p>
        </p:txBody>
      </p:sp>
    </p:spTree>
    <p:extLst>
      <p:ext uri="{BB962C8B-B14F-4D97-AF65-F5344CB8AC3E}">
        <p14:creationId xmlns:p14="http://schemas.microsoft.com/office/powerpoint/2010/main" val="113872211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Burgmann OSHC, ACT</a:t>
            </a:r>
            <a:endParaRPr lang="en-AU" dirty="0"/>
          </a:p>
        </p:txBody>
      </p:sp>
      <p:sp>
        <p:nvSpPr>
          <p:cNvPr id="3" name="Content Placeholder 2"/>
          <p:cNvSpPr>
            <a:spLocks noGrp="1"/>
          </p:cNvSpPr>
          <p:nvPr>
            <p:ph idx="1"/>
          </p:nvPr>
        </p:nvSpPr>
        <p:spPr/>
        <p:txBody>
          <a:bodyPr/>
          <a:lstStyle/>
          <a:p>
            <a:endParaRPr lang="en-AU" dirty="0"/>
          </a:p>
        </p:txBody>
      </p:sp>
      <p:sp>
        <p:nvSpPr>
          <p:cNvPr id="5" name="Title 1"/>
          <p:cNvSpPr txBox="1">
            <a:spLocks/>
          </p:cNvSpPr>
          <p:nvPr/>
        </p:nvSpPr>
        <p:spPr bwMode="auto">
          <a:xfrm>
            <a:off x="880171" y="5877272"/>
            <a:ext cx="7189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Photo of drawings by children at Burgmann OSHC, ACT (30 May 2013)</a:t>
            </a:r>
            <a:endParaRPr lang="en-AU" sz="800" dirty="0"/>
          </a:p>
        </p:txBody>
      </p:sp>
      <p:pic>
        <p:nvPicPr>
          <p:cNvPr id="2050" name="Picture 2" descr="S:\Commission Processes\Team Work Planning Space\CRT\The Big Banter\Photos of postcards and butchers paper\Kids\kids_Burgmann After School Ca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871610"/>
            <a:ext cx="5673404" cy="400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689549"/>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500" dirty="0" smtClean="0"/>
              <a:t>James Meehan High School, NSW</a:t>
            </a:r>
            <a:endParaRPr lang="en-AU" sz="3500" dirty="0"/>
          </a:p>
        </p:txBody>
      </p:sp>
      <p:sp>
        <p:nvSpPr>
          <p:cNvPr id="5" name="Title 1"/>
          <p:cNvSpPr txBox="1">
            <a:spLocks/>
          </p:cNvSpPr>
          <p:nvPr/>
        </p:nvSpPr>
        <p:spPr bwMode="auto">
          <a:xfrm>
            <a:off x="880171" y="5877272"/>
            <a:ext cx="7189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Photo of Commissioner Mitchell and children at James Meehan High School, NSW (12 June 2013)</a:t>
            </a:r>
            <a:endParaRPr lang="en-AU" sz="800" dirty="0"/>
          </a:p>
        </p:txBody>
      </p:sp>
      <p:pic>
        <p:nvPicPr>
          <p:cNvPr id="6" name="Picture 2" descr="S:\Commission Processes\Team Work Planning Space\CRT\Photos\12062013_james.meehan\high quality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796821"/>
            <a:ext cx="6120680" cy="408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7692"/>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700" dirty="0" smtClean="0"/>
              <a:t>Belyuen Primary School, NT</a:t>
            </a:r>
            <a:endParaRPr lang="en-AU" sz="37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916832"/>
            <a:ext cx="2970329" cy="3960439"/>
          </a:xfrm>
        </p:spPr>
      </p:pic>
      <p:sp>
        <p:nvSpPr>
          <p:cNvPr id="5" name="Title 1"/>
          <p:cNvSpPr txBox="1">
            <a:spLocks/>
          </p:cNvSpPr>
          <p:nvPr/>
        </p:nvSpPr>
        <p:spPr bwMode="auto">
          <a:xfrm>
            <a:off x="880171" y="5877272"/>
            <a:ext cx="7189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a:t>Photo of </a:t>
            </a:r>
            <a:r>
              <a:rPr lang="en-AU" sz="800" dirty="0" smtClean="0"/>
              <a:t>Commissioner Mitchell and children at </a:t>
            </a:r>
            <a:r>
              <a:rPr lang="en-AU" sz="800" dirty="0" err="1" smtClean="0"/>
              <a:t>Belyuen</a:t>
            </a:r>
            <a:r>
              <a:rPr lang="en-AU" sz="800" dirty="0" smtClean="0"/>
              <a:t> Primary School, NT (7 August 2013)</a:t>
            </a:r>
            <a:endParaRPr lang="en-AU" sz="800" dirty="0"/>
          </a:p>
        </p:txBody>
      </p:sp>
      <p:sp>
        <p:nvSpPr>
          <p:cNvPr id="7" name="TextBox 6"/>
          <p:cNvSpPr txBox="1"/>
          <p:nvPr/>
        </p:nvSpPr>
        <p:spPr>
          <a:xfrm>
            <a:off x="4572000" y="2989694"/>
            <a:ext cx="3384376" cy="1200329"/>
          </a:xfrm>
          <a:prstGeom prst="rect">
            <a:avLst/>
          </a:prstGeom>
          <a:noFill/>
        </p:spPr>
        <p:txBody>
          <a:bodyPr wrap="square" rtlCol="0">
            <a:spAutoFit/>
          </a:bodyPr>
          <a:lstStyle/>
          <a:p>
            <a:pPr algn="just"/>
            <a:r>
              <a:rPr lang="en-AU" dirty="0" smtClean="0"/>
              <a:t>The roads should be good so we can get around.</a:t>
            </a:r>
            <a:endParaRPr lang="en-AU" dirty="0">
              <a:solidFill>
                <a:schemeClr val="bg1"/>
              </a:solidFill>
            </a:endParaRPr>
          </a:p>
        </p:txBody>
      </p:sp>
      <p:sp>
        <p:nvSpPr>
          <p:cNvPr id="8" name="TextBox 7"/>
          <p:cNvSpPr txBox="1"/>
          <p:nvPr/>
        </p:nvSpPr>
        <p:spPr>
          <a:xfrm>
            <a:off x="4211960" y="2924944"/>
            <a:ext cx="936104" cy="784830"/>
          </a:xfrm>
          <a:prstGeom prst="rect">
            <a:avLst/>
          </a:prstGeom>
          <a:noFill/>
        </p:spPr>
        <p:txBody>
          <a:bodyPr wrap="square" rtlCol="0">
            <a:spAutoFit/>
          </a:bodyPr>
          <a:lstStyle/>
          <a:p>
            <a:r>
              <a:rPr lang="en-AU" sz="4500" b="1" dirty="0" smtClean="0"/>
              <a:t>“</a:t>
            </a:r>
            <a:endParaRPr lang="en-AU" sz="4500" b="1" dirty="0"/>
          </a:p>
        </p:txBody>
      </p:sp>
      <p:sp>
        <p:nvSpPr>
          <p:cNvPr id="9" name="TextBox 8"/>
          <p:cNvSpPr txBox="1"/>
          <p:nvPr/>
        </p:nvSpPr>
        <p:spPr>
          <a:xfrm>
            <a:off x="5652120" y="3724290"/>
            <a:ext cx="473206" cy="784830"/>
          </a:xfrm>
          <a:prstGeom prst="rect">
            <a:avLst/>
          </a:prstGeom>
          <a:noFill/>
        </p:spPr>
        <p:txBody>
          <a:bodyPr wrap="none" rtlCol="0">
            <a:spAutoFit/>
          </a:bodyPr>
          <a:lstStyle/>
          <a:p>
            <a:r>
              <a:rPr lang="en-AU" sz="4500" b="1" dirty="0" smtClean="0"/>
              <a:t>”</a:t>
            </a:r>
            <a:endParaRPr lang="en-AU" sz="4500" b="1" dirty="0"/>
          </a:p>
        </p:txBody>
      </p:sp>
    </p:spTree>
    <p:extLst>
      <p:ext uri="{BB962C8B-B14F-4D97-AF65-F5344CB8AC3E}">
        <p14:creationId xmlns:p14="http://schemas.microsoft.com/office/powerpoint/2010/main" val="63385813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1075"/>
            <a:ext cx="7550224" cy="791741"/>
          </a:xfrm>
        </p:spPr>
        <p:txBody>
          <a:bodyPr/>
          <a:lstStyle/>
          <a:p>
            <a:pPr algn="just"/>
            <a:r>
              <a:rPr lang="en-US" sz="2400" dirty="0" smtClean="0"/>
              <a:t>Optimal survival and development begins before birth </a:t>
            </a:r>
            <a:r>
              <a:rPr lang="en-US" sz="2400" dirty="0" smtClean="0">
                <a:solidFill>
                  <a:schemeClr val="bg1"/>
                </a:solidFill>
              </a:rPr>
              <a:t>.</a:t>
            </a:r>
            <a:endParaRPr lang="en-US" sz="24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508" y="1700808"/>
            <a:ext cx="627786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44132" y="5487615"/>
            <a:ext cx="1430648" cy="461665"/>
          </a:xfrm>
          <a:prstGeom prst="rect">
            <a:avLst/>
          </a:prstGeom>
          <a:noFill/>
        </p:spPr>
        <p:txBody>
          <a:bodyPr wrap="none" rtlCol="0">
            <a:spAutoFit/>
          </a:bodyPr>
          <a:lstStyle/>
          <a:p>
            <a:pPr algn="ctr"/>
            <a:r>
              <a:rPr lang="en-AU" sz="1200" b="1" dirty="0" smtClean="0">
                <a:solidFill>
                  <a:schemeClr val="bg1"/>
                </a:solidFill>
              </a:rPr>
              <a:t>6 Week Old Baby</a:t>
            </a:r>
          </a:p>
          <a:p>
            <a:pPr algn="ctr"/>
            <a:r>
              <a:rPr lang="en-AU" sz="1200" b="1" dirty="0" smtClean="0">
                <a:solidFill>
                  <a:schemeClr val="bg1"/>
                </a:solidFill>
              </a:rPr>
              <a:t>“Normal” brain</a:t>
            </a:r>
            <a:endParaRPr lang="en-AU" sz="1200" b="1" dirty="0">
              <a:solidFill>
                <a:schemeClr val="bg1"/>
              </a:solidFill>
            </a:endParaRPr>
          </a:p>
        </p:txBody>
      </p:sp>
      <p:sp>
        <p:nvSpPr>
          <p:cNvPr id="9" name="TextBox 8"/>
          <p:cNvSpPr txBox="1"/>
          <p:nvPr/>
        </p:nvSpPr>
        <p:spPr>
          <a:xfrm>
            <a:off x="4796917" y="5488061"/>
            <a:ext cx="2610716" cy="461665"/>
          </a:xfrm>
          <a:prstGeom prst="rect">
            <a:avLst/>
          </a:prstGeom>
          <a:noFill/>
        </p:spPr>
        <p:txBody>
          <a:bodyPr wrap="none" rtlCol="0">
            <a:spAutoFit/>
          </a:bodyPr>
          <a:lstStyle/>
          <a:p>
            <a:pPr algn="ctr"/>
            <a:r>
              <a:rPr lang="en-AU" sz="1200" b="1" dirty="0" smtClean="0">
                <a:solidFill>
                  <a:schemeClr val="bg1"/>
                </a:solidFill>
              </a:rPr>
              <a:t>6 Week Old Baby</a:t>
            </a:r>
          </a:p>
          <a:p>
            <a:pPr algn="ctr"/>
            <a:r>
              <a:rPr lang="en-AU" sz="1200" b="1" dirty="0" smtClean="0">
                <a:solidFill>
                  <a:schemeClr val="bg1"/>
                </a:solidFill>
              </a:rPr>
              <a:t>“Foetal Alcohol Syndrome” brain</a:t>
            </a:r>
            <a:endParaRPr lang="en-AU" sz="1200" b="1" dirty="0">
              <a:solidFill>
                <a:schemeClr val="bg1"/>
              </a:solidFill>
            </a:endParaRPr>
          </a:p>
        </p:txBody>
      </p:sp>
      <p:sp>
        <p:nvSpPr>
          <p:cNvPr id="10" name="Title 1"/>
          <p:cNvSpPr txBox="1">
            <a:spLocks/>
          </p:cNvSpPr>
          <p:nvPr/>
        </p:nvSpPr>
        <p:spPr bwMode="auto">
          <a:xfrm>
            <a:off x="1354500" y="6030416"/>
            <a:ext cx="6385852" cy="42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T Kellerman, FAS Community Resource </a:t>
            </a:r>
            <a:r>
              <a:rPr lang="en-AU" sz="800" dirty="0" err="1" smtClean="0"/>
              <a:t>Center</a:t>
            </a:r>
            <a:r>
              <a:rPr lang="en-AU" sz="800" dirty="0" smtClean="0"/>
              <a:t> Prenatal Alcohol Exposure and the Brain. At http://www.come-over.to/FAS/FASbrain.htm (viewed 20 September 2013).</a:t>
            </a:r>
            <a:endParaRPr lang="en-AU" sz="800" dirty="0"/>
          </a:p>
        </p:txBody>
      </p:sp>
    </p:spTree>
    <p:extLst>
      <p:ext uri="{BB962C8B-B14F-4D97-AF65-F5344CB8AC3E}">
        <p14:creationId xmlns:p14="http://schemas.microsoft.com/office/powerpoint/2010/main" val="7609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50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
                                        <p:tgtEl>
                                          <p:spTgt spid="9"/>
                                        </p:tgtEl>
                                      </p:cBhvr>
                                    </p:animEffect>
                                  </p:childTnLst>
                                </p:cTn>
                              </p:par>
                            </p:childTnLst>
                          </p:cTn>
                        </p:par>
                        <p:par>
                          <p:cTn id="14" fill="hold">
                            <p:stCondLst>
                              <p:cond delay="15000"/>
                            </p:stCondLst>
                            <p:childTnLst>
                              <p:par>
                                <p:cTn id="15" presetID="2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image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44824"/>
            <a:ext cx="6696075" cy="36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750888" y="5445224"/>
            <a:ext cx="7189788"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Photo of Pontville Alternative Place of Detention, </a:t>
            </a:r>
            <a:r>
              <a:rPr lang="en-AU" sz="800" dirty="0" err="1" smtClean="0"/>
              <a:t>Tas</a:t>
            </a:r>
            <a:r>
              <a:rPr lang="en-AU" sz="800" dirty="0" smtClean="0"/>
              <a:t>, by Calla </a:t>
            </a:r>
            <a:r>
              <a:rPr lang="en-AU" sz="800" dirty="0" err="1" smtClean="0"/>
              <a:t>Wahlquist</a:t>
            </a:r>
            <a:r>
              <a:rPr lang="en-AU" sz="800" dirty="0" smtClean="0"/>
              <a:t>, The Examiner (30 January 2013)</a:t>
            </a:r>
            <a:endParaRPr lang="en-AU" sz="800" dirty="0"/>
          </a:p>
        </p:txBody>
      </p:sp>
      <p:sp>
        <p:nvSpPr>
          <p:cNvPr id="6" name="Title 1"/>
          <p:cNvSpPr>
            <a:spLocks noGrp="1"/>
          </p:cNvSpPr>
          <p:nvPr>
            <p:ph type="title"/>
          </p:nvPr>
        </p:nvSpPr>
        <p:spPr>
          <a:xfrm>
            <a:off x="838200" y="981075"/>
            <a:ext cx="7189788" cy="1143000"/>
          </a:xfrm>
        </p:spPr>
        <p:txBody>
          <a:bodyPr/>
          <a:lstStyle/>
          <a:p>
            <a:r>
              <a:rPr lang="en-AU" sz="2800" dirty="0" smtClean="0"/>
              <a:t>Pontville Alternative Place of Detention, </a:t>
            </a:r>
            <a:r>
              <a:rPr lang="en-AU" sz="2800" dirty="0" err="1" smtClean="0"/>
              <a:t>Tas</a:t>
            </a:r>
            <a:endParaRPr lang="en-AU" sz="2800" dirty="0"/>
          </a:p>
        </p:txBody>
      </p:sp>
    </p:spTree>
    <p:extLst>
      <p:ext uri="{BB962C8B-B14F-4D97-AF65-F5344CB8AC3E}">
        <p14:creationId xmlns:p14="http://schemas.microsoft.com/office/powerpoint/2010/main" val="369009268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699913"/>
            <a:ext cx="5832648" cy="4033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838200" y="981075"/>
            <a:ext cx="7189788" cy="1143000"/>
          </a:xfrm>
        </p:spPr>
        <p:txBody>
          <a:bodyPr/>
          <a:lstStyle/>
          <a:p>
            <a:r>
              <a:rPr lang="en-AU" sz="2800" dirty="0" smtClean="0"/>
              <a:t>Youth Affairs Council of Victoria, VIC</a:t>
            </a:r>
            <a:endParaRPr lang="en-AU" sz="2800" dirty="0"/>
          </a:p>
        </p:txBody>
      </p:sp>
      <p:sp>
        <p:nvSpPr>
          <p:cNvPr id="4" name="Title 1"/>
          <p:cNvSpPr txBox="1">
            <a:spLocks/>
          </p:cNvSpPr>
          <p:nvPr/>
        </p:nvSpPr>
        <p:spPr bwMode="auto">
          <a:xfrm>
            <a:off x="880171" y="5877272"/>
            <a:ext cx="7189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Photo of drawings by children at YACVIC (30 September 2013)</a:t>
            </a:r>
            <a:endParaRPr lang="en-AU" sz="800" dirty="0"/>
          </a:p>
        </p:txBody>
      </p:sp>
    </p:spTree>
    <p:extLst>
      <p:ext uri="{BB962C8B-B14F-4D97-AF65-F5344CB8AC3E}">
        <p14:creationId xmlns:p14="http://schemas.microsoft.com/office/powerpoint/2010/main" val="393073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1075"/>
            <a:ext cx="7550224" cy="791741"/>
          </a:xfrm>
        </p:spPr>
        <p:txBody>
          <a:bodyPr/>
          <a:lstStyle/>
          <a:p>
            <a:pPr algn="just"/>
            <a:r>
              <a:rPr lang="en-US" sz="2400" dirty="0" smtClean="0"/>
              <a:t>We must elevate children’s rights by privileging their voices</a:t>
            </a:r>
            <a:endParaRPr lang="en-US" sz="2400" dirty="0">
              <a:solidFill>
                <a:schemeClr val="bg1"/>
              </a:solidFill>
            </a:endParaRPr>
          </a:p>
        </p:txBody>
      </p:sp>
      <p:sp>
        <p:nvSpPr>
          <p:cNvPr id="3" name="TextBox 2"/>
          <p:cNvSpPr txBox="1"/>
          <p:nvPr/>
        </p:nvSpPr>
        <p:spPr>
          <a:xfrm>
            <a:off x="2444132" y="5487615"/>
            <a:ext cx="1430648" cy="461665"/>
          </a:xfrm>
          <a:prstGeom prst="rect">
            <a:avLst/>
          </a:prstGeom>
          <a:noFill/>
        </p:spPr>
        <p:txBody>
          <a:bodyPr wrap="none" rtlCol="0">
            <a:spAutoFit/>
          </a:bodyPr>
          <a:lstStyle/>
          <a:p>
            <a:pPr algn="ctr"/>
            <a:r>
              <a:rPr lang="en-AU" sz="1200" b="1" dirty="0" smtClean="0">
                <a:solidFill>
                  <a:schemeClr val="bg1"/>
                </a:solidFill>
              </a:rPr>
              <a:t>6 Week Old Baby</a:t>
            </a:r>
          </a:p>
          <a:p>
            <a:pPr algn="ctr"/>
            <a:r>
              <a:rPr lang="en-AU" sz="1200" b="1" dirty="0" smtClean="0">
                <a:solidFill>
                  <a:schemeClr val="bg1"/>
                </a:solidFill>
              </a:rPr>
              <a:t>“Normal” brain</a:t>
            </a:r>
            <a:endParaRPr lang="en-AU" sz="1200" b="1" dirty="0">
              <a:solidFill>
                <a:schemeClr val="bg1"/>
              </a:solidFill>
            </a:endParaRPr>
          </a:p>
        </p:txBody>
      </p:sp>
      <p:sp>
        <p:nvSpPr>
          <p:cNvPr id="9" name="TextBox 8"/>
          <p:cNvSpPr txBox="1"/>
          <p:nvPr/>
        </p:nvSpPr>
        <p:spPr>
          <a:xfrm>
            <a:off x="4796917" y="5488061"/>
            <a:ext cx="2610716" cy="461665"/>
          </a:xfrm>
          <a:prstGeom prst="rect">
            <a:avLst/>
          </a:prstGeom>
          <a:noFill/>
        </p:spPr>
        <p:txBody>
          <a:bodyPr wrap="none" rtlCol="0">
            <a:spAutoFit/>
          </a:bodyPr>
          <a:lstStyle/>
          <a:p>
            <a:pPr algn="ctr"/>
            <a:r>
              <a:rPr lang="en-AU" sz="1200" b="1" dirty="0" smtClean="0">
                <a:solidFill>
                  <a:schemeClr val="bg1"/>
                </a:solidFill>
              </a:rPr>
              <a:t>6 Week Old Baby</a:t>
            </a:r>
          </a:p>
          <a:p>
            <a:pPr algn="ctr"/>
            <a:r>
              <a:rPr lang="en-AU" sz="1200" b="1" dirty="0" smtClean="0">
                <a:solidFill>
                  <a:schemeClr val="bg1"/>
                </a:solidFill>
              </a:rPr>
              <a:t>“Foetal Alcohol Syndrome” brain</a:t>
            </a:r>
            <a:endParaRPr lang="en-AU" sz="1200" b="1" dirty="0">
              <a:solidFill>
                <a:schemeClr val="bg1"/>
              </a:solidFill>
            </a:endParaRPr>
          </a:p>
        </p:txBody>
      </p:sp>
      <p:sp>
        <p:nvSpPr>
          <p:cNvPr id="7" name="Title 1"/>
          <p:cNvSpPr txBox="1">
            <a:spLocks/>
          </p:cNvSpPr>
          <p:nvPr/>
        </p:nvSpPr>
        <p:spPr bwMode="auto">
          <a:xfrm>
            <a:off x="2638796" y="5995446"/>
            <a:ext cx="71897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Photo of a child from the </a:t>
            </a:r>
            <a:r>
              <a:rPr lang="en-AU" sz="800" i="1" dirty="0" smtClean="0"/>
              <a:t>Big Banter</a:t>
            </a:r>
            <a:endParaRPr lang="en-AU" sz="800" dirty="0"/>
          </a:p>
        </p:txBody>
      </p:sp>
      <p:pic>
        <p:nvPicPr>
          <p:cNvPr id="8" name="Picture 2" descr="S:\Commission Processes\Team Work Planning Space\CRT\CRT Statutory Report\Pictures\6 Children's Rights Report 20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07" t="573" r="12398"/>
          <a:stretch/>
        </p:blipFill>
        <p:spPr bwMode="auto">
          <a:xfrm>
            <a:off x="2711173" y="2045253"/>
            <a:ext cx="3340334" cy="390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93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1075"/>
            <a:ext cx="7189788" cy="791741"/>
          </a:xfrm>
        </p:spPr>
        <p:txBody>
          <a:bodyPr/>
          <a:lstStyle/>
          <a:p>
            <a:r>
              <a:rPr lang="en-US" sz="2400" dirty="0" smtClean="0"/>
              <a:t>Damage caused by </a:t>
            </a:r>
            <a:r>
              <a:rPr lang="en-US" sz="2400" dirty="0" err="1" smtClean="0"/>
              <a:t>Foetal</a:t>
            </a:r>
            <a:r>
              <a:rPr lang="en-US" sz="2400" dirty="0" smtClean="0"/>
              <a:t> Alcohol Spectrum Disorders (FASD)</a:t>
            </a:r>
            <a:endParaRPr lang="en-US" sz="2400" dirty="0"/>
          </a:p>
        </p:txBody>
      </p:sp>
      <p:sp>
        <p:nvSpPr>
          <p:cNvPr id="5" name="Content Placeholder 2"/>
          <p:cNvSpPr txBox="1">
            <a:spLocks/>
          </p:cNvSpPr>
          <p:nvPr/>
        </p:nvSpPr>
        <p:spPr bwMode="auto">
          <a:xfrm>
            <a:off x="1051992" y="2285256"/>
            <a:ext cx="3159968"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buNone/>
            </a:pPr>
            <a:r>
              <a:rPr lang="en-US" sz="1200" i="1" dirty="0" smtClean="0"/>
              <a:t>Infants</a:t>
            </a:r>
            <a:br>
              <a:rPr lang="en-US" sz="1200" i="1" dirty="0" smtClean="0"/>
            </a:br>
            <a:endParaRPr lang="en-US" sz="1200" i="1" dirty="0" smtClean="0"/>
          </a:p>
          <a:p>
            <a:pPr>
              <a:buFont typeface="Wingdings" pitchFamily="2" charset="2"/>
              <a:buChar char="§"/>
            </a:pPr>
            <a:r>
              <a:rPr lang="en-US" sz="1200" dirty="0" smtClean="0"/>
              <a:t>Low birth weight/poor growth</a:t>
            </a:r>
          </a:p>
          <a:p>
            <a:pPr>
              <a:buFont typeface="Wingdings" pitchFamily="2" charset="2"/>
              <a:buChar char="§"/>
            </a:pPr>
            <a:r>
              <a:rPr lang="en-US" sz="1200" dirty="0" smtClean="0"/>
              <a:t>Irritability</a:t>
            </a:r>
          </a:p>
          <a:p>
            <a:pPr>
              <a:buFont typeface="Wingdings" pitchFamily="2" charset="2"/>
              <a:buChar char="§"/>
            </a:pPr>
            <a:r>
              <a:rPr lang="en-US" sz="1200" dirty="0" smtClean="0"/>
              <a:t>Sensitivity to light, noises and/or touch</a:t>
            </a:r>
          </a:p>
          <a:p>
            <a:pPr>
              <a:buFont typeface="Wingdings" pitchFamily="2" charset="2"/>
              <a:buChar char="§"/>
            </a:pPr>
            <a:r>
              <a:rPr lang="en-US" sz="1200" dirty="0" smtClean="0"/>
              <a:t>Feeding problems</a:t>
            </a:r>
          </a:p>
          <a:p>
            <a:pPr>
              <a:buFont typeface="Wingdings" pitchFamily="2" charset="2"/>
              <a:buChar char="§"/>
            </a:pPr>
            <a:r>
              <a:rPr lang="en-US" sz="1200" dirty="0" smtClean="0"/>
              <a:t>Failure to thrive</a:t>
            </a:r>
          </a:p>
          <a:p>
            <a:pPr marL="0" indent="0" algn="ctr">
              <a:buNone/>
            </a:pPr>
            <a:endParaRPr lang="en-US" sz="1200" dirty="0" smtClean="0"/>
          </a:p>
          <a:p>
            <a:pPr marL="0" indent="0">
              <a:buNone/>
            </a:pPr>
            <a:r>
              <a:rPr lang="en-US" sz="1200" i="1" dirty="0" smtClean="0"/>
              <a:t>Toddlers</a:t>
            </a:r>
            <a:r>
              <a:rPr lang="en-US" sz="1200" i="1" dirty="0"/>
              <a:t/>
            </a:r>
            <a:br>
              <a:rPr lang="en-US" sz="1200" i="1" dirty="0"/>
            </a:br>
            <a:endParaRPr lang="en-US" sz="1200" i="1" dirty="0"/>
          </a:p>
          <a:p>
            <a:pPr>
              <a:buFont typeface="Wingdings" pitchFamily="2" charset="2"/>
              <a:buChar char="§"/>
            </a:pPr>
            <a:r>
              <a:rPr lang="en-US" sz="1200" dirty="0"/>
              <a:t>Memory problems</a:t>
            </a:r>
          </a:p>
          <a:p>
            <a:pPr>
              <a:buFont typeface="Wingdings" pitchFamily="2" charset="2"/>
              <a:buChar char="§"/>
            </a:pPr>
            <a:r>
              <a:rPr lang="en-US" sz="1200" dirty="0"/>
              <a:t>Hyperactivity</a:t>
            </a:r>
          </a:p>
          <a:p>
            <a:pPr>
              <a:buFont typeface="Wingdings" pitchFamily="2" charset="2"/>
              <a:buChar char="§"/>
            </a:pPr>
            <a:r>
              <a:rPr lang="en-US" sz="1200" dirty="0"/>
              <a:t>Lack of fear</a:t>
            </a:r>
          </a:p>
          <a:p>
            <a:pPr>
              <a:buFont typeface="Wingdings" pitchFamily="2" charset="2"/>
              <a:buChar char="§"/>
            </a:pPr>
            <a:r>
              <a:rPr lang="en-US" sz="1200" dirty="0"/>
              <a:t>Poor sense of boundaries</a:t>
            </a:r>
          </a:p>
          <a:p>
            <a:pPr>
              <a:buFont typeface="Wingdings" pitchFamily="2" charset="2"/>
              <a:buChar char="§"/>
            </a:pPr>
            <a:r>
              <a:rPr lang="en-US" sz="1200" dirty="0"/>
              <a:t>Impairment of gross or fine motor skills</a:t>
            </a:r>
          </a:p>
          <a:p>
            <a:pPr>
              <a:buFont typeface="Wingdings" pitchFamily="2" charset="2"/>
              <a:buChar char="§"/>
            </a:pPr>
            <a:endParaRPr lang="en-US" sz="1200" dirty="0" smtClean="0"/>
          </a:p>
          <a:p>
            <a:pPr marL="0" indent="0">
              <a:buNone/>
            </a:pPr>
            <a:endParaRPr lang="en-US" sz="1200" dirty="0" smtClean="0"/>
          </a:p>
        </p:txBody>
      </p:sp>
      <p:sp>
        <p:nvSpPr>
          <p:cNvPr id="6" name="Content Placeholder 2"/>
          <p:cNvSpPr txBox="1">
            <a:spLocks/>
          </p:cNvSpPr>
          <p:nvPr/>
        </p:nvSpPr>
        <p:spPr bwMode="auto">
          <a:xfrm>
            <a:off x="4486200" y="2276872"/>
            <a:ext cx="4694312"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buNone/>
            </a:pPr>
            <a:r>
              <a:rPr lang="en-US" sz="1200" i="1" dirty="0" smtClean="0"/>
              <a:t>Children</a:t>
            </a:r>
            <a:br>
              <a:rPr lang="en-US" sz="1200" i="1" dirty="0" smtClean="0"/>
            </a:br>
            <a:endParaRPr lang="en-US" sz="1200" i="1" dirty="0" smtClean="0"/>
          </a:p>
          <a:p>
            <a:pPr>
              <a:buFont typeface="Wingdings" pitchFamily="2" charset="2"/>
              <a:buChar char="§"/>
            </a:pPr>
            <a:r>
              <a:rPr lang="en-US" sz="1200" dirty="0" smtClean="0"/>
              <a:t>Poor growth and developmental delay</a:t>
            </a:r>
          </a:p>
          <a:p>
            <a:pPr>
              <a:buFont typeface="Wingdings" pitchFamily="2" charset="2"/>
              <a:buChar char="§"/>
            </a:pPr>
            <a:r>
              <a:rPr lang="en-US" sz="1200" dirty="0" smtClean="0"/>
              <a:t>Problems with vision</a:t>
            </a:r>
          </a:p>
          <a:p>
            <a:pPr>
              <a:buFont typeface="Wingdings" pitchFamily="2" charset="2"/>
              <a:buChar char="§"/>
            </a:pPr>
            <a:r>
              <a:rPr lang="en-US" sz="1200" dirty="0" smtClean="0"/>
              <a:t>Language and speech deficits </a:t>
            </a:r>
          </a:p>
          <a:p>
            <a:pPr>
              <a:buFont typeface="Wingdings" pitchFamily="2" charset="2"/>
              <a:buChar char="§"/>
            </a:pPr>
            <a:r>
              <a:rPr lang="en-US" sz="1200" dirty="0" smtClean="0"/>
              <a:t>Memory problems and poor judgment</a:t>
            </a:r>
          </a:p>
          <a:p>
            <a:pPr>
              <a:buFont typeface="Wingdings" pitchFamily="2" charset="2"/>
              <a:buChar char="§"/>
            </a:pPr>
            <a:r>
              <a:rPr lang="en-US" sz="1200" dirty="0" smtClean="0"/>
              <a:t>Birth defects</a:t>
            </a:r>
          </a:p>
          <a:p>
            <a:pPr>
              <a:buFont typeface="Wingdings" pitchFamily="2" charset="2"/>
              <a:buChar char="§"/>
            </a:pPr>
            <a:r>
              <a:rPr lang="en-US" sz="1200" dirty="0" smtClean="0"/>
              <a:t>Improperly formed bodies and organs</a:t>
            </a:r>
          </a:p>
          <a:p>
            <a:pPr>
              <a:buFont typeface="Wingdings" pitchFamily="2" charset="2"/>
              <a:buChar char="§"/>
            </a:pPr>
            <a:r>
              <a:rPr lang="en-US" sz="1200" dirty="0" smtClean="0"/>
              <a:t>Social and behavioural problems</a:t>
            </a:r>
          </a:p>
          <a:p>
            <a:pPr>
              <a:buFont typeface="Wingdings" pitchFamily="2" charset="2"/>
              <a:buChar char="§"/>
            </a:pPr>
            <a:r>
              <a:rPr lang="en-US" sz="1200" dirty="0" smtClean="0"/>
              <a:t>Cognitive problems</a:t>
            </a:r>
          </a:p>
          <a:p>
            <a:pPr>
              <a:buFont typeface="Wingdings" pitchFamily="2" charset="2"/>
              <a:buChar char="§"/>
            </a:pPr>
            <a:r>
              <a:rPr lang="en-US" sz="1200" dirty="0" smtClean="0"/>
              <a:t>Sleeping difficulties</a:t>
            </a:r>
          </a:p>
          <a:p>
            <a:pPr>
              <a:buFont typeface="Wingdings" pitchFamily="2" charset="2"/>
              <a:buChar char="§"/>
            </a:pPr>
            <a:r>
              <a:rPr lang="en-US" sz="1200" dirty="0" smtClean="0"/>
              <a:t>Hyperactivity and impulsiveness</a:t>
            </a:r>
          </a:p>
          <a:p>
            <a:pPr>
              <a:buFont typeface="Wingdings" pitchFamily="2" charset="2"/>
              <a:buChar char="§"/>
            </a:pPr>
            <a:r>
              <a:rPr lang="en-US" sz="1200" dirty="0" smtClean="0"/>
              <a:t>Difficulty concentrating</a:t>
            </a:r>
          </a:p>
          <a:p>
            <a:pPr>
              <a:buFont typeface="Wingdings" pitchFamily="2" charset="2"/>
              <a:buChar char="§"/>
            </a:pPr>
            <a:r>
              <a:rPr lang="en-US" sz="1200" dirty="0" smtClean="0"/>
              <a:t>Problems with abstract thinking</a:t>
            </a:r>
          </a:p>
          <a:p>
            <a:pPr>
              <a:buFont typeface="Wingdings" pitchFamily="2" charset="2"/>
              <a:buChar char="§"/>
            </a:pPr>
            <a:r>
              <a:rPr lang="en-US" sz="1200" dirty="0" smtClean="0"/>
              <a:t>Difficulty forming and maintaining relationships</a:t>
            </a:r>
          </a:p>
          <a:p>
            <a:pPr>
              <a:buFont typeface="Wingdings" pitchFamily="2" charset="2"/>
              <a:buChar char="§"/>
            </a:pPr>
            <a:endParaRPr lang="en-US" sz="1200" dirty="0"/>
          </a:p>
        </p:txBody>
      </p:sp>
      <p:sp>
        <p:nvSpPr>
          <p:cNvPr id="8" name="Title 1"/>
          <p:cNvSpPr txBox="1">
            <a:spLocks/>
          </p:cNvSpPr>
          <p:nvPr/>
        </p:nvSpPr>
        <p:spPr bwMode="auto">
          <a:xfrm>
            <a:off x="1051992" y="5765403"/>
            <a:ext cx="7189788" cy="25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P Walker, </a:t>
            </a:r>
            <a:r>
              <a:rPr lang="en-AU" sz="800" i="1" dirty="0" smtClean="0"/>
              <a:t>To study models of care for children with Foetal Alcohol Syndrome</a:t>
            </a:r>
            <a:r>
              <a:rPr lang="en-AU" sz="800" dirty="0" smtClean="0"/>
              <a:t>, 2008, p 7.</a:t>
            </a:r>
            <a:endParaRPr lang="en-AU" sz="800" dirty="0"/>
          </a:p>
        </p:txBody>
      </p:sp>
    </p:spTree>
    <p:extLst>
      <p:ext uri="{BB962C8B-B14F-4D97-AF65-F5344CB8AC3E}">
        <p14:creationId xmlns:p14="http://schemas.microsoft.com/office/powerpoint/2010/main" val="378874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250"/>
                                        <p:tgtEl>
                                          <p:spTgt spid="5">
                                            <p:txEl>
                                              <p:pRg st="0" end="0"/>
                                            </p:tx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250"/>
                                        <p:tgtEl>
                                          <p:spTgt spid="5">
                                            <p:txEl>
                                              <p:pRg st="1" end="1"/>
                                            </p:tx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250"/>
                                        <p:tgtEl>
                                          <p:spTgt spid="5">
                                            <p:txEl>
                                              <p:pRg st="2" end="2"/>
                                            </p:tx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up)">
                                      <p:cBhvr>
                                        <p:cTn id="19" dur="250"/>
                                        <p:tgtEl>
                                          <p:spTgt spid="5">
                                            <p:txEl>
                                              <p:pRg st="3" end="3"/>
                                            </p:tx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up)">
                                      <p:cBhvr>
                                        <p:cTn id="23" dur="250"/>
                                        <p:tgtEl>
                                          <p:spTgt spid="5">
                                            <p:txEl>
                                              <p:pRg st="4" end="4"/>
                                            </p:tx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up)">
                                      <p:cBhvr>
                                        <p:cTn id="27" dur="250"/>
                                        <p:tgtEl>
                                          <p:spTgt spid="5">
                                            <p:txEl>
                                              <p:pRg st="5" end="5"/>
                                            </p:tx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wipe(up)">
                                      <p:cBhvr>
                                        <p:cTn id="31" dur="250"/>
                                        <p:tgtEl>
                                          <p:spTgt spid="5">
                                            <p:txEl>
                                              <p:pRg st="7" end="7"/>
                                            </p:txEl>
                                          </p:spTgt>
                                        </p:tgtEl>
                                      </p:cBhvr>
                                    </p:animEffect>
                                  </p:childTnLst>
                                </p:cTn>
                              </p:par>
                            </p:childTnLst>
                          </p:cTn>
                        </p:par>
                        <p:par>
                          <p:cTn id="32" fill="hold">
                            <p:stCondLst>
                              <p:cond delay="1750"/>
                            </p:stCondLst>
                            <p:childTnLst>
                              <p:par>
                                <p:cTn id="33" presetID="22" presetClass="entr" presetSubtype="1" fill="hold" grpId="0" nodeType="after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wipe(up)">
                                      <p:cBhvr>
                                        <p:cTn id="35" dur="250"/>
                                        <p:tgtEl>
                                          <p:spTgt spid="5">
                                            <p:txEl>
                                              <p:pRg st="8" end="8"/>
                                            </p:txEl>
                                          </p:spTgt>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wipe(up)">
                                      <p:cBhvr>
                                        <p:cTn id="39" dur="250"/>
                                        <p:tgtEl>
                                          <p:spTgt spid="5">
                                            <p:txEl>
                                              <p:pRg st="9" end="9"/>
                                            </p:txEl>
                                          </p:spTgt>
                                        </p:tgtEl>
                                      </p:cBhvr>
                                    </p:animEffect>
                                  </p:childTnLst>
                                </p:cTn>
                              </p:par>
                            </p:childTnLst>
                          </p:cTn>
                        </p:par>
                        <p:par>
                          <p:cTn id="40" fill="hold">
                            <p:stCondLst>
                              <p:cond delay="2250"/>
                            </p:stCondLst>
                            <p:childTnLst>
                              <p:par>
                                <p:cTn id="41" presetID="22" presetClass="entr" presetSubtype="1" fill="hold" grpId="0" nodeType="after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wipe(up)">
                                      <p:cBhvr>
                                        <p:cTn id="43" dur="250"/>
                                        <p:tgtEl>
                                          <p:spTgt spid="5">
                                            <p:txEl>
                                              <p:pRg st="10" end="10"/>
                                            </p:txEl>
                                          </p:spTgt>
                                        </p:tgtEl>
                                      </p:cBhvr>
                                    </p:animEffect>
                                  </p:childTnLst>
                                </p:cTn>
                              </p:par>
                            </p:childTnLst>
                          </p:cTn>
                        </p:par>
                        <p:par>
                          <p:cTn id="44" fill="hold">
                            <p:stCondLst>
                              <p:cond delay="2500"/>
                            </p:stCondLst>
                            <p:childTnLst>
                              <p:par>
                                <p:cTn id="45" presetID="22" presetClass="entr" presetSubtype="1" fill="hold" grpId="0" nodeType="after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wipe(up)">
                                      <p:cBhvr>
                                        <p:cTn id="47" dur="250"/>
                                        <p:tgtEl>
                                          <p:spTgt spid="5">
                                            <p:txEl>
                                              <p:pRg st="11" end="11"/>
                                            </p:txEl>
                                          </p:spTgt>
                                        </p:tgtEl>
                                      </p:cBhvr>
                                    </p:animEffect>
                                  </p:childTnLst>
                                </p:cTn>
                              </p:par>
                            </p:childTnLst>
                          </p:cTn>
                        </p:par>
                        <p:par>
                          <p:cTn id="48" fill="hold">
                            <p:stCondLst>
                              <p:cond delay="2750"/>
                            </p:stCondLst>
                            <p:childTnLst>
                              <p:par>
                                <p:cTn id="49" presetID="22" presetClass="entr" presetSubtype="1" fill="hold" grpId="0" nodeType="after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animEffect transition="in" filter="wipe(up)">
                                      <p:cBhvr>
                                        <p:cTn id="51" dur="250"/>
                                        <p:tgtEl>
                                          <p:spTgt spid="5">
                                            <p:txEl>
                                              <p:pRg st="12" end="12"/>
                                            </p:txEl>
                                          </p:spTgt>
                                        </p:tgtEl>
                                      </p:cBhvr>
                                    </p:animEffect>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Effect transition="in" filter="wipe(up)">
                                      <p:cBhvr>
                                        <p:cTn id="55" dur="250"/>
                                        <p:tgtEl>
                                          <p:spTgt spid="6">
                                            <p:txEl>
                                              <p:pRg st="0" end="0"/>
                                            </p:txEl>
                                          </p:spTgt>
                                        </p:tgtEl>
                                      </p:cBhvr>
                                    </p:animEffect>
                                  </p:childTnLst>
                                </p:cTn>
                              </p:par>
                            </p:childTnLst>
                          </p:cTn>
                        </p:par>
                        <p:par>
                          <p:cTn id="56" fill="hold">
                            <p:stCondLst>
                              <p:cond delay="3250"/>
                            </p:stCondLst>
                            <p:childTnLst>
                              <p:par>
                                <p:cTn id="57" presetID="22" presetClass="entr" presetSubtype="1" fill="hold" grpId="0" nodeType="afterEffect">
                                  <p:stCondLst>
                                    <p:cond delay="0"/>
                                  </p:stCondLst>
                                  <p:childTnLst>
                                    <p:set>
                                      <p:cBhvr>
                                        <p:cTn id="58" dur="1" fill="hold">
                                          <p:stCondLst>
                                            <p:cond delay="0"/>
                                          </p:stCondLst>
                                        </p:cTn>
                                        <p:tgtEl>
                                          <p:spTgt spid="6">
                                            <p:txEl>
                                              <p:pRg st="1" end="1"/>
                                            </p:txEl>
                                          </p:spTgt>
                                        </p:tgtEl>
                                        <p:attrNameLst>
                                          <p:attrName>style.visibility</p:attrName>
                                        </p:attrNameLst>
                                      </p:cBhvr>
                                      <p:to>
                                        <p:strVal val="visible"/>
                                      </p:to>
                                    </p:set>
                                    <p:animEffect transition="in" filter="wipe(up)">
                                      <p:cBhvr>
                                        <p:cTn id="59" dur="250"/>
                                        <p:tgtEl>
                                          <p:spTgt spid="6">
                                            <p:txEl>
                                              <p:pRg st="1" end="1"/>
                                            </p:txEl>
                                          </p:spTgt>
                                        </p:tgtEl>
                                      </p:cBhvr>
                                    </p:animEffect>
                                  </p:childTnLst>
                                </p:cTn>
                              </p:par>
                            </p:childTnLst>
                          </p:cTn>
                        </p:par>
                        <p:par>
                          <p:cTn id="60" fill="hold">
                            <p:stCondLst>
                              <p:cond delay="3500"/>
                            </p:stCondLst>
                            <p:childTnLst>
                              <p:par>
                                <p:cTn id="61" presetID="22" presetClass="entr" presetSubtype="1" fill="hold" grpId="0" nodeType="afterEffect">
                                  <p:stCondLst>
                                    <p:cond delay="0"/>
                                  </p:stCondLst>
                                  <p:childTnLst>
                                    <p:set>
                                      <p:cBhvr>
                                        <p:cTn id="62" dur="1" fill="hold">
                                          <p:stCondLst>
                                            <p:cond delay="0"/>
                                          </p:stCondLst>
                                        </p:cTn>
                                        <p:tgtEl>
                                          <p:spTgt spid="6">
                                            <p:txEl>
                                              <p:pRg st="2" end="2"/>
                                            </p:txEl>
                                          </p:spTgt>
                                        </p:tgtEl>
                                        <p:attrNameLst>
                                          <p:attrName>style.visibility</p:attrName>
                                        </p:attrNameLst>
                                      </p:cBhvr>
                                      <p:to>
                                        <p:strVal val="visible"/>
                                      </p:to>
                                    </p:set>
                                    <p:animEffect transition="in" filter="wipe(up)">
                                      <p:cBhvr>
                                        <p:cTn id="63" dur="250"/>
                                        <p:tgtEl>
                                          <p:spTgt spid="6">
                                            <p:txEl>
                                              <p:pRg st="2" end="2"/>
                                            </p:txEl>
                                          </p:spTgt>
                                        </p:tgtEl>
                                      </p:cBhvr>
                                    </p:animEffect>
                                  </p:childTnLst>
                                </p:cTn>
                              </p:par>
                            </p:childTnLst>
                          </p:cTn>
                        </p:par>
                        <p:par>
                          <p:cTn id="64" fill="hold">
                            <p:stCondLst>
                              <p:cond delay="3750"/>
                            </p:stCondLst>
                            <p:childTnLst>
                              <p:par>
                                <p:cTn id="65" presetID="22" presetClass="entr" presetSubtype="1" fill="hold" grpId="0" nodeType="afterEffect">
                                  <p:stCondLst>
                                    <p:cond delay="0"/>
                                  </p:stCondLst>
                                  <p:childTnLst>
                                    <p:set>
                                      <p:cBhvr>
                                        <p:cTn id="66" dur="1" fill="hold">
                                          <p:stCondLst>
                                            <p:cond delay="0"/>
                                          </p:stCondLst>
                                        </p:cTn>
                                        <p:tgtEl>
                                          <p:spTgt spid="6">
                                            <p:txEl>
                                              <p:pRg st="3" end="3"/>
                                            </p:txEl>
                                          </p:spTgt>
                                        </p:tgtEl>
                                        <p:attrNameLst>
                                          <p:attrName>style.visibility</p:attrName>
                                        </p:attrNameLst>
                                      </p:cBhvr>
                                      <p:to>
                                        <p:strVal val="visible"/>
                                      </p:to>
                                    </p:set>
                                    <p:animEffect transition="in" filter="wipe(up)">
                                      <p:cBhvr>
                                        <p:cTn id="67" dur="250"/>
                                        <p:tgtEl>
                                          <p:spTgt spid="6">
                                            <p:txEl>
                                              <p:pRg st="3" end="3"/>
                                            </p:txEl>
                                          </p:spTgt>
                                        </p:tgtEl>
                                      </p:cBhvr>
                                    </p:animEffect>
                                  </p:childTnLst>
                                </p:cTn>
                              </p:par>
                            </p:childTnLst>
                          </p:cTn>
                        </p:par>
                        <p:par>
                          <p:cTn id="68" fill="hold">
                            <p:stCondLst>
                              <p:cond delay="4000"/>
                            </p:stCondLst>
                            <p:childTnLst>
                              <p:par>
                                <p:cTn id="69" presetID="22" presetClass="entr" presetSubtype="1" fill="hold" grpId="0" nodeType="after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wipe(up)">
                                      <p:cBhvr>
                                        <p:cTn id="71" dur="250"/>
                                        <p:tgtEl>
                                          <p:spTgt spid="6">
                                            <p:txEl>
                                              <p:pRg st="4" end="4"/>
                                            </p:txEl>
                                          </p:spTgt>
                                        </p:tgtEl>
                                      </p:cBhvr>
                                    </p:animEffect>
                                  </p:childTnLst>
                                </p:cTn>
                              </p:par>
                            </p:childTnLst>
                          </p:cTn>
                        </p:par>
                        <p:par>
                          <p:cTn id="72" fill="hold">
                            <p:stCondLst>
                              <p:cond delay="4250"/>
                            </p:stCondLst>
                            <p:childTnLst>
                              <p:par>
                                <p:cTn id="73" presetID="22" presetClass="entr" presetSubtype="1" fill="hold" grpId="0" nodeType="afterEffect">
                                  <p:stCondLst>
                                    <p:cond delay="0"/>
                                  </p:stCondLst>
                                  <p:childTnLst>
                                    <p:set>
                                      <p:cBhvr>
                                        <p:cTn id="74" dur="1" fill="hold">
                                          <p:stCondLst>
                                            <p:cond delay="0"/>
                                          </p:stCondLst>
                                        </p:cTn>
                                        <p:tgtEl>
                                          <p:spTgt spid="6">
                                            <p:txEl>
                                              <p:pRg st="5" end="5"/>
                                            </p:txEl>
                                          </p:spTgt>
                                        </p:tgtEl>
                                        <p:attrNameLst>
                                          <p:attrName>style.visibility</p:attrName>
                                        </p:attrNameLst>
                                      </p:cBhvr>
                                      <p:to>
                                        <p:strVal val="visible"/>
                                      </p:to>
                                    </p:set>
                                    <p:animEffect transition="in" filter="wipe(up)">
                                      <p:cBhvr>
                                        <p:cTn id="75" dur="250"/>
                                        <p:tgtEl>
                                          <p:spTgt spid="6">
                                            <p:txEl>
                                              <p:pRg st="5" end="5"/>
                                            </p:txEl>
                                          </p:spTgt>
                                        </p:tgtEl>
                                      </p:cBhvr>
                                    </p:animEffect>
                                  </p:childTnLst>
                                </p:cTn>
                              </p:par>
                            </p:childTnLst>
                          </p:cTn>
                        </p:par>
                        <p:par>
                          <p:cTn id="76" fill="hold">
                            <p:stCondLst>
                              <p:cond delay="4500"/>
                            </p:stCondLst>
                            <p:childTnLst>
                              <p:par>
                                <p:cTn id="77" presetID="22" presetClass="entr" presetSubtype="1" fill="hold" grpId="0" nodeType="afterEffect">
                                  <p:stCondLst>
                                    <p:cond delay="0"/>
                                  </p:stCondLst>
                                  <p:childTnLst>
                                    <p:set>
                                      <p:cBhvr>
                                        <p:cTn id="78" dur="1" fill="hold">
                                          <p:stCondLst>
                                            <p:cond delay="0"/>
                                          </p:stCondLst>
                                        </p:cTn>
                                        <p:tgtEl>
                                          <p:spTgt spid="6">
                                            <p:txEl>
                                              <p:pRg st="6" end="6"/>
                                            </p:txEl>
                                          </p:spTgt>
                                        </p:tgtEl>
                                        <p:attrNameLst>
                                          <p:attrName>style.visibility</p:attrName>
                                        </p:attrNameLst>
                                      </p:cBhvr>
                                      <p:to>
                                        <p:strVal val="visible"/>
                                      </p:to>
                                    </p:set>
                                    <p:animEffect transition="in" filter="wipe(up)">
                                      <p:cBhvr>
                                        <p:cTn id="79" dur="250"/>
                                        <p:tgtEl>
                                          <p:spTgt spid="6">
                                            <p:txEl>
                                              <p:pRg st="6" end="6"/>
                                            </p:txEl>
                                          </p:spTgt>
                                        </p:tgtEl>
                                      </p:cBhvr>
                                    </p:animEffect>
                                  </p:childTnLst>
                                </p:cTn>
                              </p:par>
                            </p:childTnLst>
                          </p:cTn>
                        </p:par>
                        <p:par>
                          <p:cTn id="80" fill="hold">
                            <p:stCondLst>
                              <p:cond delay="4750"/>
                            </p:stCondLst>
                            <p:childTnLst>
                              <p:par>
                                <p:cTn id="81" presetID="22" presetClass="entr" presetSubtype="1" fill="hold" grpId="0" nodeType="afterEffect">
                                  <p:stCondLst>
                                    <p:cond delay="0"/>
                                  </p:stCondLst>
                                  <p:childTnLst>
                                    <p:set>
                                      <p:cBhvr>
                                        <p:cTn id="82" dur="1" fill="hold">
                                          <p:stCondLst>
                                            <p:cond delay="0"/>
                                          </p:stCondLst>
                                        </p:cTn>
                                        <p:tgtEl>
                                          <p:spTgt spid="6">
                                            <p:txEl>
                                              <p:pRg st="7" end="7"/>
                                            </p:txEl>
                                          </p:spTgt>
                                        </p:tgtEl>
                                        <p:attrNameLst>
                                          <p:attrName>style.visibility</p:attrName>
                                        </p:attrNameLst>
                                      </p:cBhvr>
                                      <p:to>
                                        <p:strVal val="visible"/>
                                      </p:to>
                                    </p:set>
                                    <p:animEffect transition="in" filter="wipe(up)">
                                      <p:cBhvr>
                                        <p:cTn id="83" dur="250"/>
                                        <p:tgtEl>
                                          <p:spTgt spid="6">
                                            <p:txEl>
                                              <p:pRg st="7" end="7"/>
                                            </p:txEl>
                                          </p:spTgt>
                                        </p:tgtEl>
                                      </p:cBhvr>
                                    </p:animEffect>
                                  </p:childTnLst>
                                </p:cTn>
                              </p:par>
                            </p:childTnLst>
                          </p:cTn>
                        </p:par>
                        <p:par>
                          <p:cTn id="84" fill="hold">
                            <p:stCondLst>
                              <p:cond delay="5000"/>
                            </p:stCondLst>
                            <p:childTnLst>
                              <p:par>
                                <p:cTn id="85" presetID="22" presetClass="entr" presetSubtype="1" fill="hold" grpId="0" nodeType="afterEffect">
                                  <p:stCondLst>
                                    <p:cond delay="0"/>
                                  </p:stCondLst>
                                  <p:childTnLst>
                                    <p:set>
                                      <p:cBhvr>
                                        <p:cTn id="86" dur="1" fill="hold">
                                          <p:stCondLst>
                                            <p:cond delay="0"/>
                                          </p:stCondLst>
                                        </p:cTn>
                                        <p:tgtEl>
                                          <p:spTgt spid="6">
                                            <p:txEl>
                                              <p:pRg st="8" end="8"/>
                                            </p:txEl>
                                          </p:spTgt>
                                        </p:tgtEl>
                                        <p:attrNameLst>
                                          <p:attrName>style.visibility</p:attrName>
                                        </p:attrNameLst>
                                      </p:cBhvr>
                                      <p:to>
                                        <p:strVal val="visible"/>
                                      </p:to>
                                    </p:set>
                                    <p:animEffect transition="in" filter="wipe(up)">
                                      <p:cBhvr>
                                        <p:cTn id="87" dur="250"/>
                                        <p:tgtEl>
                                          <p:spTgt spid="6">
                                            <p:txEl>
                                              <p:pRg st="8" end="8"/>
                                            </p:txEl>
                                          </p:spTgt>
                                        </p:tgtEl>
                                      </p:cBhvr>
                                    </p:animEffect>
                                  </p:childTnLst>
                                </p:cTn>
                              </p:par>
                            </p:childTnLst>
                          </p:cTn>
                        </p:par>
                        <p:par>
                          <p:cTn id="88" fill="hold">
                            <p:stCondLst>
                              <p:cond delay="5250"/>
                            </p:stCondLst>
                            <p:childTnLst>
                              <p:par>
                                <p:cTn id="89" presetID="22" presetClass="entr" presetSubtype="1" fill="hold" grpId="0" nodeType="afterEffect">
                                  <p:stCondLst>
                                    <p:cond delay="0"/>
                                  </p:stCondLst>
                                  <p:childTnLst>
                                    <p:set>
                                      <p:cBhvr>
                                        <p:cTn id="90" dur="1" fill="hold">
                                          <p:stCondLst>
                                            <p:cond delay="0"/>
                                          </p:stCondLst>
                                        </p:cTn>
                                        <p:tgtEl>
                                          <p:spTgt spid="6">
                                            <p:txEl>
                                              <p:pRg st="9" end="9"/>
                                            </p:txEl>
                                          </p:spTgt>
                                        </p:tgtEl>
                                        <p:attrNameLst>
                                          <p:attrName>style.visibility</p:attrName>
                                        </p:attrNameLst>
                                      </p:cBhvr>
                                      <p:to>
                                        <p:strVal val="visible"/>
                                      </p:to>
                                    </p:set>
                                    <p:animEffect transition="in" filter="wipe(up)">
                                      <p:cBhvr>
                                        <p:cTn id="91" dur="250"/>
                                        <p:tgtEl>
                                          <p:spTgt spid="6">
                                            <p:txEl>
                                              <p:pRg st="9" end="9"/>
                                            </p:txEl>
                                          </p:spTgt>
                                        </p:tgtEl>
                                      </p:cBhvr>
                                    </p:animEffect>
                                  </p:childTnLst>
                                </p:cTn>
                              </p:par>
                            </p:childTnLst>
                          </p:cTn>
                        </p:par>
                        <p:par>
                          <p:cTn id="92" fill="hold">
                            <p:stCondLst>
                              <p:cond delay="5500"/>
                            </p:stCondLst>
                            <p:childTnLst>
                              <p:par>
                                <p:cTn id="93" presetID="22" presetClass="entr" presetSubtype="1" fill="hold" grpId="0" nodeType="afterEffect">
                                  <p:stCondLst>
                                    <p:cond delay="0"/>
                                  </p:stCondLst>
                                  <p:childTnLst>
                                    <p:set>
                                      <p:cBhvr>
                                        <p:cTn id="94" dur="1" fill="hold">
                                          <p:stCondLst>
                                            <p:cond delay="0"/>
                                          </p:stCondLst>
                                        </p:cTn>
                                        <p:tgtEl>
                                          <p:spTgt spid="6">
                                            <p:txEl>
                                              <p:pRg st="10" end="10"/>
                                            </p:txEl>
                                          </p:spTgt>
                                        </p:tgtEl>
                                        <p:attrNameLst>
                                          <p:attrName>style.visibility</p:attrName>
                                        </p:attrNameLst>
                                      </p:cBhvr>
                                      <p:to>
                                        <p:strVal val="visible"/>
                                      </p:to>
                                    </p:set>
                                    <p:animEffect transition="in" filter="wipe(up)">
                                      <p:cBhvr>
                                        <p:cTn id="95" dur="250"/>
                                        <p:tgtEl>
                                          <p:spTgt spid="6">
                                            <p:txEl>
                                              <p:pRg st="10" end="10"/>
                                            </p:txEl>
                                          </p:spTgt>
                                        </p:tgtEl>
                                      </p:cBhvr>
                                    </p:animEffect>
                                  </p:childTnLst>
                                </p:cTn>
                              </p:par>
                            </p:childTnLst>
                          </p:cTn>
                        </p:par>
                        <p:par>
                          <p:cTn id="96" fill="hold">
                            <p:stCondLst>
                              <p:cond delay="5750"/>
                            </p:stCondLst>
                            <p:childTnLst>
                              <p:par>
                                <p:cTn id="97" presetID="22" presetClass="entr" presetSubtype="1" fill="hold" grpId="0" nodeType="afterEffect">
                                  <p:stCondLst>
                                    <p:cond delay="0"/>
                                  </p:stCondLst>
                                  <p:childTnLst>
                                    <p:set>
                                      <p:cBhvr>
                                        <p:cTn id="98" dur="1" fill="hold">
                                          <p:stCondLst>
                                            <p:cond delay="0"/>
                                          </p:stCondLst>
                                        </p:cTn>
                                        <p:tgtEl>
                                          <p:spTgt spid="6">
                                            <p:txEl>
                                              <p:pRg st="11" end="11"/>
                                            </p:txEl>
                                          </p:spTgt>
                                        </p:tgtEl>
                                        <p:attrNameLst>
                                          <p:attrName>style.visibility</p:attrName>
                                        </p:attrNameLst>
                                      </p:cBhvr>
                                      <p:to>
                                        <p:strVal val="visible"/>
                                      </p:to>
                                    </p:set>
                                    <p:animEffect transition="in" filter="wipe(up)">
                                      <p:cBhvr>
                                        <p:cTn id="99" dur="250"/>
                                        <p:tgtEl>
                                          <p:spTgt spid="6">
                                            <p:txEl>
                                              <p:pRg st="11" end="11"/>
                                            </p:txEl>
                                          </p:spTgt>
                                        </p:tgtEl>
                                      </p:cBhvr>
                                    </p:animEffect>
                                  </p:childTnLst>
                                </p:cTn>
                              </p:par>
                            </p:childTnLst>
                          </p:cTn>
                        </p:par>
                        <p:par>
                          <p:cTn id="100" fill="hold">
                            <p:stCondLst>
                              <p:cond delay="6000"/>
                            </p:stCondLst>
                            <p:childTnLst>
                              <p:par>
                                <p:cTn id="101" presetID="22" presetClass="entr" presetSubtype="1" fill="hold" grpId="0" nodeType="afterEffect">
                                  <p:stCondLst>
                                    <p:cond delay="0"/>
                                  </p:stCondLst>
                                  <p:childTnLst>
                                    <p:set>
                                      <p:cBhvr>
                                        <p:cTn id="102" dur="1" fill="hold">
                                          <p:stCondLst>
                                            <p:cond delay="0"/>
                                          </p:stCondLst>
                                        </p:cTn>
                                        <p:tgtEl>
                                          <p:spTgt spid="6">
                                            <p:txEl>
                                              <p:pRg st="12" end="12"/>
                                            </p:txEl>
                                          </p:spTgt>
                                        </p:tgtEl>
                                        <p:attrNameLst>
                                          <p:attrName>style.visibility</p:attrName>
                                        </p:attrNameLst>
                                      </p:cBhvr>
                                      <p:to>
                                        <p:strVal val="visible"/>
                                      </p:to>
                                    </p:set>
                                    <p:animEffect transition="in" filter="wipe(up)">
                                      <p:cBhvr>
                                        <p:cTn id="103" dur="250"/>
                                        <p:tgtEl>
                                          <p:spTgt spid="6">
                                            <p:txEl>
                                              <p:pRg st="12" end="12"/>
                                            </p:txEl>
                                          </p:spTgt>
                                        </p:tgtEl>
                                      </p:cBhvr>
                                    </p:animEffect>
                                  </p:childTnLst>
                                </p:cTn>
                              </p:par>
                            </p:childTnLst>
                          </p:cTn>
                        </p:par>
                        <p:par>
                          <p:cTn id="104" fill="hold">
                            <p:stCondLst>
                              <p:cond delay="6250"/>
                            </p:stCondLst>
                            <p:childTnLst>
                              <p:par>
                                <p:cTn id="105" presetID="22" presetClass="entr" presetSubtype="1" fill="hold" grpId="0" nodeType="afterEffect">
                                  <p:stCondLst>
                                    <p:cond delay="0"/>
                                  </p:stCondLst>
                                  <p:childTnLst>
                                    <p:set>
                                      <p:cBhvr>
                                        <p:cTn id="106" dur="1" fill="hold">
                                          <p:stCondLst>
                                            <p:cond delay="0"/>
                                          </p:stCondLst>
                                        </p:cTn>
                                        <p:tgtEl>
                                          <p:spTgt spid="6">
                                            <p:txEl>
                                              <p:pRg st="13" end="13"/>
                                            </p:txEl>
                                          </p:spTgt>
                                        </p:tgtEl>
                                        <p:attrNameLst>
                                          <p:attrName>style.visibility</p:attrName>
                                        </p:attrNameLst>
                                      </p:cBhvr>
                                      <p:to>
                                        <p:strVal val="visible"/>
                                      </p:to>
                                    </p:set>
                                    <p:animEffect transition="in" filter="wipe(up)">
                                      <p:cBhvr>
                                        <p:cTn id="107" dur="250"/>
                                        <p:tgtEl>
                                          <p:spTgt spid="6">
                                            <p:txEl>
                                              <p:pRg st="13" end="13"/>
                                            </p:txEl>
                                          </p:spTgt>
                                        </p:tgtEl>
                                      </p:cBhvr>
                                    </p:animEffect>
                                  </p:childTnLst>
                                </p:cTn>
                              </p:par>
                            </p:childTnLst>
                          </p:cTn>
                        </p:par>
                        <p:par>
                          <p:cTn id="108" fill="hold">
                            <p:stCondLst>
                              <p:cond delay="6500"/>
                            </p:stCondLst>
                            <p:childTnLst>
                              <p:par>
                                <p:cTn id="109" presetID="22" presetClass="entr" presetSubtype="1" fill="hold" grpId="0" nodeType="afterEffect">
                                  <p:stCondLst>
                                    <p:cond delay="0"/>
                                  </p:stCondLst>
                                  <p:childTnLst>
                                    <p:set>
                                      <p:cBhvr>
                                        <p:cTn id="110" dur="1" fill="hold">
                                          <p:stCondLst>
                                            <p:cond delay="0"/>
                                          </p:stCondLst>
                                        </p:cTn>
                                        <p:tgtEl>
                                          <p:spTgt spid="8">
                                            <p:txEl>
                                              <p:pRg st="0" end="0"/>
                                            </p:txEl>
                                          </p:spTgt>
                                        </p:tgtEl>
                                        <p:attrNameLst>
                                          <p:attrName>style.visibility</p:attrName>
                                        </p:attrNameLst>
                                      </p:cBhvr>
                                      <p:to>
                                        <p:strVal val="visible"/>
                                      </p:to>
                                    </p:set>
                                    <p:animEffect transition="in" filter="wipe(up)">
                                      <p:cBhvr>
                                        <p:cTn id="111" dur="2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1075"/>
            <a:ext cx="7189788" cy="791741"/>
          </a:xfrm>
        </p:spPr>
        <p:txBody>
          <a:bodyPr/>
          <a:lstStyle/>
          <a:p>
            <a:r>
              <a:rPr lang="en-US" sz="2400" dirty="0" smtClean="0"/>
              <a:t>FASD is not a black and white issue</a:t>
            </a:r>
            <a:endParaRPr lang="en-US" sz="2400" dirty="0"/>
          </a:p>
        </p:txBody>
      </p:sp>
      <p:sp>
        <p:nvSpPr>
          <p:cNvPr id="8" name="Title 1"/>
          <p:cNvSpPr txBox="1">
            <a:spLocks/>
          </p:cNvSpPr>
          <p:nvPr/>
        </p:nvSpPr>
        <p:spPr bwMode="auto">
          <a:xfrm>
            <a:off x="1051992" y="3717032"/>
            <a:ext cx="6472336" cy="36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err="1" smtClean="0"/>
              <a:t>Anyinginyi</a:t>
            </a:r>
            <a:r>
              <a:rPr lang="en-AU" sz="800" dirty="0" smtClean="0"/>
              <a:t> Health Aboriginal Corporation, </a:t>
            </a:r>
            <a:r>
              <a:rPr lang="en-AU" sz="800" i="1" dirty="0" smtClean="0"/>
              <a:t>Submission to the House of Representatives Standing Committee on Social Policy and Legal Affairs Inquiry into the Prevention, Diagnosis, and Management of </a:t>
            </a:r>
            <a:r>
              <a:rPr lang="en-AU" sz="800" i="1" dirty="0" err="1" smtClean="0"/>
              <a:t>Fetal</a:t>
            </a:r>
            <a:r>
              <a:rPr lang="en-AU" sz="800" i="1" dirty="0" smtClean="0"/>
              <a:t> Alcohol Spectrum Disorders </a:t>
            </a:r>
            <a:r>
              <a:rPr lang="en-AU" sz="800" dirty="0" smtClean="0"/>
              <a:t>(November 2012).</a:t>
            </a:r>
            <a:endParaRPr lang="en-AU" sz="800" dirty="0"/>
          </a:p>
        </p:txBody>
      </p:sp>
      <p:sp>
        <p:nvSpPr>
          <p:cNvPr id="11" name="Content Placeholder 2"/>
          <p:cNvSpPr txBox="1">
            <a:spLocks/>
          </p:cNvSpPr>
          <p:nvPr/>
        </p:nvSpPr>
        <p:spPr bwMode="auto">
          <a:xfrm>
            <a:off x="1051992" y="2276872"/>
            <a:ext cx="6472336"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buNone/>
            </a:pPr>
            <a:r>
              <a:rPr lang="en-US" sz="1500" dirty="0" smtClean="0"/>
              <a:t>… it </a:t>
            </a:r>
            <a:r>
              <a:rPr lang="en-US" sz="1500" dirty="0"/>
              <a:t>is intertwined with a complex web of </a:t>
            </a:r>
            <a:r>
              <a:rPr lang="en-US" sz="1500" b="1" dirty="0">
                <a:solidFill>
                  <a:schemeClr val="accent1">
                    <a:lumMod val="50000"/>
                  </a:schemeClr>
                </a:solidFill>
              </a:rPr>
              <a:t>interrelated socio-economic factors</a:t>
            </a:r>
            <a:r>
              <a:rPr lang="en-US" sz="1500" dirty="0"/>
              <a:t>, including poverty, alienation, isolation, domestic violence, other substance-related issues, and decades of the poisoning of culture by alcohol. Regular, frequent and excessive alcohol consumption is so entrenched in some places that is has become the norm. This applies to both Indigenous and non-Indigenous populations.</a:t>
            </a:r>
          </a:p>
        </p:txBody>
      </p:sp>
    </p:spTree>
    <p:extLst>
      <p:ext uri="{BB962C8B-B14F-4D97-AF65-F5344CB8AC3E}">
        <p14:creationId xmlns:p14="http://schemas.microsoft.com/office/powerpoint/2010/main" val="82069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5000"/>
                                        <p:tgtEl>
                                          <p:spTgt spid="11"/>
                                        </p:tgtEl>
                                      </p:cBhvr>
                                    </p:animEffect>
                                  </p:childTnLst>
                                </p:cTn>
                              </p:par>
                            </p:childTnLst>
                          </p:cTn>
                        </p:par>
                        <p:par>
                          <p:cTn id="8" fill="hold">
                            <p:stCondLst>
                              <p:cond delay="15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1075"/>
            <a:ext cx="7207686" cy="791741"/>
          </a:xfrm>
        </p:spPr>
        <p:txBody>
          <a:bodyPr/>
          <a:lstStyle/>
          <a:p>
            <a:pPr algn="just"/>
            <a:r>
              <a:rPr lang="en-US" sz="2400" dirty="0" smtClean="0"/>
              <a:t>The </a:t>
            </a:r>
            <a:r>
              <a:rPr lang="en-US" sz="2400" dirty="0" err="1" smtClean="0"/>
              <a:t>Lililwan</a:t>
            </a:r>
            <a:r>
              <a:rPr lang="en-US" sz="2400" dirty="0" smtClean="0"/>
              <a:t> Project is for all the little ones </a:t>
            </a:r>
            <a:r>
              <a:rPr lang="en-US" sz="2400" dirty="0" smtClean="0">
                <a:solidFill>
                  <a:schemeClr val="bg1"/>
                </a:solidFill>
              </a:rPr>
              <a:t>…</a:t>
            </a:r>
            <a:endParaRPr lang="en-US" sz="2400" dirty="0">
              <a:solidFill>
                <a:schemeClr val="bg1"/>
              </a:solidFill>
            </a:endParaRPr>
          </a:p>
        </p:txBody>
      </p:sp>
      <p:sp>
        <p:nvSpPr>
          <p:cNvPr id="8" name="Title 1"/>
          <p:cNvSpPr txBox="1">
            <a:spLocks/>
          </p:cNvSpPr>
          <p:nvPr/>
        </p:nvSpPr>
        <p:spPr bwMode="auto">
          <a:xfrm>
            <a:off x="1152640" y="6021288"/>
            <a:ext cx="3419360"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E Elliott, J Latimer, J Fitzpatrick, J Oscar &amp; M Carter, ‘There’s hope in the valley’ (2012) 48(3) </a:t>
            </a:r>
            <a:r>
              <a:rPr lang="en-AU" sz="800" i="1" dirty="0" smtClean="0"/>
              <a:t>Journal of Paediatrics and Child Health</a:t>
            </a:r>
            <a:r>
              <a:rPr lang="en-AU" sz="800" dirty="0" smtClean="0"/>
              <a:t> 190.</a:t>
            </a:r>
            <a:endParaRPr lang="en-AU" sz="800" dirty="0"/>
          </a:p>
        </p:txBody>
      </p:sp>
      <p:sp>
        <p:nvSpPr>
          <p:cNvPr id="11" name="Content Placeholder 2"/>
          <p:cNvSpPr txBox="1">
            <a:spLocks/>
          </p:cNvSpPr>
          <p:nvPr/>
        </p:nvSpPr>
        <p:spPr bwMode="auto">
          <a:xfrm>
            <a:off x="1158320" y="1700808"/>
            <a:ext cx="341368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lgn="just">
              <a:buNone/>
            </a:pPr>
            <a:r>
              <a:rPr lang="en-US" sz="1500" dirty="0" err="1" smtClean="0"/>
              <a:t>Lililwan</a:t>
            </a:r>
            <a:r>
              <a:rPr lang="en-US" sz="1500" dirty="0" smtClean="0"/>
              <a:t> means “for all the little ones” – after 13 suicides in 13 months, commonplace family violence and high rates of alcohol use in pregnancy, Aboriginal women in Western Australia’s Fitzroy Valley lobbied to ban full-strength ‘takeaway’ alcohol and developed their own strategy for the diagnosis and prevention of FASD. </a:t>
            </a:r>
          </a:p>
          <a:p>
            <a:pPr marL="0" indent="0" algn="just">
              <a:buNone/>
            </a:pPr>
            <a:endParaRPr lang="en-US" sz="1500" dirty="0"/>
          </a:p>
          <a:p>
            <a:pPr marL="0" indent="0" algn="just">
              <a:buNone/>
            </a:pPr>
            <a:r>
              <a:rPr lang="en-US" sz="1500" dirty="0" smtClean="0"/>
              <a:t>The </a:t>
            </a:r>
            <a:r>
              <a:rPr lang="en-US" sz="1500" dirty="0" err="1" smtClean="0"/>
              <a:t>Lililwan</a:t>
            </a:r>
            <a:r>
              <a:rPr lang="en-US" sz="1500" dirty="0" smtClean="0"/>
              <a:t> Project </a:t>
            </a:r>
            <a:r>
              <a:rPr lang="en-US" sz="1500" dirty="0" err="1" smtClean="0"/>
              <a:t>recognises</a:t>
            </a:r>
            <a:r>
              <a:rPr lang="en-US" sz="1500" dirty="0" smtClean="0"/>
              <a:t> that prevention of FASD is important to </a:t>
            </a:r>
            <a:r>
              <a:rPr lang="en-US" sz="1500" dirty="0" err="1" smtClean="0"/>
              <a:t>optimise</a:t>
            </a:r>
            <a:r>
              <a:rPr lang="en-US" sz="1500" dirty="0" smtClean="0"/>
              <a:t> health and development for </a:t>
            </a:r>
            <a:r>
              <a:rPr lang="en-US" sz="1500" b="1" dirty="0" smtClean="0">
                <a:solidFill>
                  <a:schemeClr val="accent1">
                    <a:lumMod val="50000"/>
                  </a:schemeClr>
                </a:solidFill>
              </a:rPr>
              <a:t>future generations </a:t>
            </a:r>
            <a:r>
              <a:rPr lang="en-US" sz="1500" dirty="0" smtClean="0"/>
              <a:t>of Aboriginal children and to ensure the transfer of culture and language from one generation to the next.</a:t>
            </a:r>
            <a:endParaRPr lang="en-US" sz="1500" dirty="0"/>
          </a:p>
        </p:txBody>
      </p:sp>
      <p:pic>
        <p:nvPicPr>
          <p:cNvPr id="1026" name="Picture 2" descr="S:\Commission Processes\Team Work Planning Space\CRT\Photos\13 August 2013 - Fitzroy Crossing in WA\DSCF00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793156"/>
            <a:ext cx="3113846" cy="4156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9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000"/>
                                        <p:tgtEl>
                                          <p:spTgt spid="8"/>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left)">
                                      <p:cBhvr>
                                        <p:cTn id="14"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2"/>
          <p:cNvSpPr txBox="1">
            <a:spLocks/>
          </p:cNvSpPr>
          <p:nvPr/>
        </p:nvSpPr>
        <p:spPr bwMode="auto">
          <a:xfrm>
            <a:off x="1043608" y="980728"/>
            <a:ext cx="2808312"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lgn="ctr">
              <a:buNone/>
            </a:pPr>
            <a:r>
              <a:rPr lang="en-US" dirty="0" smtClean="0"/>
              <a:t>Article 6</a:t>
            </a:r>
          </a:p>
          <a:p>
            <a:pPr marL="0" indent="0">
              <a:buNone/>
            </a:pPr>
            <a:endParaRPr lang="en-US" sz="1500" dirty="0"/>
          </a:p>
          <a:p>
            <a:pPr algn="just">
              <a:buAutoNum type="arabicPeriod"/>
            </a:pPr>
            <a:r>
              <a:rPr lang="en-US" sz="1200" dirty="0" smtClean="0"/>
              <a:t>States Parties </a:t>
            </a:r>
            <a:r>
              <a:rPr lang="en-US" sz="1200" dirty="0" err="1" smtClean="0"/>
              <a:t>recognise</a:t>
            </a:r>
            <a:r>
              <a:rPr lang="en-US" sz="1200" dirty="0" smtClean="0"/>
              <a:t> that every child has the inherent right to life.</a:t>
            </a:r>
          </a:p>
          <a:p>
            <a:pPr algn="just">
              <a:buAutoNum type="arabicPeriod"/>
            </a:pPr>
            <a:endParaRPr lang="en-US" sz="1200" dirty="0" smtClean="0"/>
          </a:p>
          <a:p>
            <a:pPr algn="just">
              <a:buAutoNum type="arabicPeriod"/>
            </a:pPr>
            <a:r>
              <a:rPr lang="en-US" sz="1200" dirty="0" smtClean="0"/>
              <a:t>States Parties shall ensure to the maximum extent possible the </a:t>
            </a:r>
            <a:r>
              <a:rPr lang="en-US" sz="1200" b="1" dirty="0" smtClean="0">
                <a:solidFill>
                  <a:schemeClr val="accent1">
                    <a:lumMod val="50000"/>
                  </a:schemeClr>
                </a:solidFill>
              </a:rPr>
              <a:t>survival and development</a:t>
            </a:r>
            <a:r>
              <a:rPr lang="en-US" sz="1200" dirty="0" smtClean="0"/>
              <a:t> of the child.</a:t>
            </a:r>
            <a:endParaRPr lang="en-US" sz="1200" dirty="0"/>
          </a:p>
          <a:p>
            <a:pPr marL="0" indent="0">
              <a:buNone/>
            </a:pPr>
            <a:endParaRPr lang="en-US" dirty="0" smtClean="0"/>
          </a:p>
        </p:txBody>
      </p:sp>
      <p:sp>
        <p:nvSpPr>
          <p:cNvPr id="11" name="Content Placeholder 2"/>
          <p:cNvSpPr txBox="1">
            <a:spLocks/>
          </p:cNvSpPr>
          <p:nvPr/>
        </p:nvSpPr>
        <p:spPr bwMode="auto">
          <a:xfrm>
            <a:off x="4572000" y="980728"/>
            <a:ext cx="3312368"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lgn="ctr">
              <a:buNone/>
            </a:pPr>
            <a:r>
              <a:rPr lang="en-US" dirty="0" smtClean="0"/>
              <a:t>Article 24</a:t>
            </a:r>
          </a:p>
          <a:p>
            <a:pPr marL="0" indent="0">
              <a:buNone/>
            </a:pPr>
            <a:endParaRPr lang="en-US" sz="1500" dirty="0" smtClean="0"/>
          </a:p>
          <a:p>
            <a:pPr algn="just">
              <a:buAutoNum type="arabicPeriod"/>
            </a:pPr>
            <a:r>
              <a:rPr lang="en-US" sz="1200" dirty="0" smtClean="0"/>
              <a:t>States Parties </a:t>
            </a:r>
            <a:r>
              <a:rPr lang="en-US" sz="1200" dirty="0" err="1" smtClean="0"/>
              <a:t>recognise</a:t>
            </a:r>
            <a:r>
              <a:rPr lang="en-US" sz="1200" dirty="0" smtClean="0"/>
              <a:t> the right of the child to the enjoyment of the </a:t>
            </a:r>
            <a:r>
              <a:rPr lang="en-US" sz="1200" b="1" dirty="0" smtClean="0">
                <a:solidFill>
                  <a:schemeClr val="accent1">
                    <a:lumMod val="50000"/>
                  </a:schemeClr>
                </a:solidFill>
              </a:rPr>
              <a:t>highest attainable standard of health</a:t>
            </a:r>
            <a:r>
              <a:rPr lang="en-US" sz="1200" dirty="0" smtClean="0"/>
              <a:t> and to facilities for the treatment of illness and rehabilitation of health. States Parties shall strive to ensure that no child is deprived of his or her right of access to such health care services.</a:t>
            </a:r>
            <a:endParaRPr lang="en-US" sz="1200" dirty="0"/>
          </a:p>
        </p:txBody>
      </p:sp>
      <p:cxnSp>
        <p:nvCxnSpPr>
          <p:cNvPr id="15" name="Straight Connector 14"/>
          <p:cNvCxnSpPr/>
          <p:nvPr/>
        </p:nvCxnSpPr>
        <p:spPr bwMode="auto">
          <a:xfrm>
            <a:off x="1115616" y="3501008"/>
            <a:ext cx="6696744" cy="0"/>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21" name="Content Placeholder 2"/>
          <p:cNvSpPr txBox="1">
            <a:spLocks/>
          </p:cNvSpPr>
          <p:nvPr/>
        </p:nvSpPr>
        <p:spPr bwMode="auto">
          <a:xfrm>
            <a:off x="1043608" y="4077072"/>
            <a:ext cx="6840760" cy="98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lgn="just">
              <a:buNone/>
            </a:pPr>
            <a:r>
              <a:rPr lang="en-US" sz="1500" dirty="0" smtClean="0"/>
              <a:t>When read together, articles 6 and 24 oblige government to </a:t>
            </a:r>
            <a:r>
              <a:rPr lang="en-US" sz="1500" b="1" dirty="0" smtClean="0">
                <a:solidFill>
                  <a:schemeClr val="accent1">
                    <a:lumMod val="50000"/>
                  </a:schemeClr>
                </a:solidFill>
              </a:rPr>
              <a:t>systematically identify</a:t>
            </a:r>
            <a:r>
              <a:rPr lang="en-US" sz="1500" dirty="0" smtClean="0"/>
              <a:t> the </a:t>
            </a:r>
            <a:r>
              <a:rPr lang="en-US" sz="1500" dirty="0" smtClean="0"/>
              <a:t>risks </a:t>
            </a:r>
            <a:r>
              <a:rPr lang="en-US" sz="1500" dirty="0" smtClean="0"/>
              <a:t>and protective factors that underlie children’s health, life, survival and development.</a:t>
            </a:r>
            <a:endParaRPr lang="en-US" sz="1200" dirty="0">
              <a:solidFill>
                <a:schemeClr val="bg1"/>
              </a:solidFill>
            </a:endParaRPr>
          </a:p>
        </p:txBody>
      </p:sp>
      <p:sp>
        <p:nvSpPr>
          <p:cNvPr id="7" name="Title 1"/>
          <p:cNvSpPr txBox="1">
            <a:spLocks/>
          </p:cNvSpPr>
          <p:nvPr/>
        </p:nvSpPr>
        <p:spPr bwMode="auto">
          <a:xfrm>
            <a:off x="1043608" y="4869160"/>
            <a:ext cx="6840760" cy="3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a:t>Committee on the Rights of the Child, </a:t>
            </a:r>
            <a:r>
              <a:rPr lang="en-AU" sz="800" i="1" dirty="0"/>
              <a:t>General Comment No. 15 – on the Right of the Child to the Enjoyment of the Highest Attainable Standard of Health</a:t>
            </a:r>
            <a:r>
              <a:rPr lang="en-AU" sz="800" dirty="0"/>
              <a:t>, CRC/C/GC/15 (2013), </a:t>
            </a:r>
            <a:r>
              <a:rPr lang="en-AU" sz="800" dirty="0" err="1"/>
              <a:t>para</a:t>
            </a:r>
            <a:r>
              <a:rPr lang="en-AU" sz="800" dirty="0"/>
              <a:t> 16. At http://www2.ohchr.org/english/bodies/crc/docs/GC/CRC-C-GC-15_en.doc (viewed 20 September 2013).</a:t>
            </a:r>
          </a:p>
        </p:txBody>
      </p:sp>
    </p:spTree>
    <p:extLst>
      <p:ext uri="{BB962C8B-B14F-4D97-AF65-F5344CB8AC3E}">
        <p14:creationId xmlns:p14="http://schemas.microsoft.com/office/powerpoint/2010/main" val="3537835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500"/>
                                        <p:tgtEl>
                                          <p:spTgt spid="11"/>
                                        </p:tgtEl>
                                      </p:cBhvr>
                                    </p:animEffect>
                                  </p:childTnLst>
                                </p:cTn>
                              </p:par>
                            </p:childTnLst>
                          </p:cTn>
                        </p:par>
                        <p:par>
                          <p:cTn id="11" fill="hold">
                            <p:stCondLst>
                              <p:cond delay="1500"/>
                            </p:stCondLst>
                            <p:childTnLst>
                              <p:par>
                                <p:cTn id="12" presetID="22" presetClass="entr" presetSubtype="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par>
                          <p:cTn id="15" fill="hold">
                            <p:stCondLst>
                              <p:cond delay="2000"/>
                            </p:stCondLst>
                            <p:childTnLst>
                              <p:par>
                                <p:cTn id="16" presetID="22" presetClass="entr" presetSubtype="1" fill="hold" grpId="0" nodeType="afterEffect">
                                  <p:stCondLst>
                                    <p:cond delay="200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2000"/>
                                        <p:tgtEl>
                                          <p:spTgt spid="21"/>
                                        </p:tgtEl>
                                      </p:cBhvr>
                                    </p:animEffect>
                                  </p:childTnLst>
                                </p:cTn>
                              </p:par>
                            </p:childTnLst>
                          </p:cTn>
                        </p:par>
                        <p:par>
                          <p:cTn id="19" fill="hold">
                            <p:stCondLst>
                              <p:cond delay="6000"/>
                            </p:stCondLst>
                            <p:childTnLst>
                              <p:par>
                                <p:cTn id="20" presetID="2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1"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Left Bracket 9"/>
          <p:cNvSpPr/>
          <p:nvPr/>
        </p:nvSpPr>
        <p:spPr bwMode="auto">
          <a:xfrm>
            <a:off x="4572000" y="2420888"/>
            <a:ext cx="160686" cy="3024336"/>
          </a:xfrm>
          <a:prstGeom prst="leftBracket">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Arial" charset="0"/>
              <a:ea typeface="ヒラギノ角ゴ Pro W3" pitchFamily="84" charset="-128"/>
            </a:endParaRPr>
          </a:p>
        </p:txBody>
      </p:sp>
      <p:sp>
        <p:nvSpPr>
          <p:cNvPr id="2" name="Title 1"/>
          <p:cNvSpPr>
            <a:spLocks noGrp="1"/>
          </p:cNvSpPr>
          <p:nvPr>
            <p:ph type="title"/>
          </p:nvPr>
        </p:nvSpPr>
        <p:spPr>
          <a:xfrm>
            <a:off x="838200" y="981075"/>
            <a:ext cx="7189788" cy="791741"/>
          </a:xfrm>
        </p:spPr>
        <p:txBody>
          <a:bodyPr/>
          <a:lstStyle/>
          <a:p>
            <a:r>
              <a:rPr lang="en-US" sz="2400" dirty="0" smtClean="0"/>
              <a:t>Evidence-informed interventions must address the whole range of health determinants of a child’s life</a:t>
            </a:r>
            <a:endParaRPr lang="en-US" sz="2400" dirty="0"/>
          </a:p>
        </p:txBody>
      </p:sp>
      <p:sp>
        <p:nvSpPr>
          <p:cNvPr id="5" name="Content Placeholder 2"/>
          <p:cNvSpPr txBox="1">
            <a:spLocks/>
          </p:cNvSpPr>
          <p:nvPr/>
        </p:nvSpPr>
        <p:spPr bwMode="auto">
          <a:xfrm>
            <a:off x="971600" y="2868176"/>
            <a:ext cx="3231976" cy="170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buNone/>
            </a:pPr>
            <a:r>
              <a:rPr lang="en-US" sz="1500" dirty="0" smtClean="0"/>
              <a:t>A child-rights approach to health obliges government to design and implement evidence-informed interventions that systematically address the </a:t>
            </a:r>
            <a:r>
              <a:rPr lang="en-US" sz="1500" b="1" dirty="0" smtClean="0">
                <a:solidFill>
                  <a:schemeClr val="accent1">
                    <a:lumMod val="50000"/>
                  </a:schemeClr>
                </a:solidFill>
              </a:rPr>
              <a:t>whole range of health determinants</a:t>
            </a:r>
            <a:r>
              <a:rPr lang="en-US" sz="1500" dirty="0" smtClean="0"/>
              <a:t> during the life course of the child.</a:t>
            </a:r>
          </a:p>
        </p:txBody>
      </p:sp>
      <p:sp>
        <p:nvSpPr>
          <p:cNvPr id="6" name="Content Placeholder 2"/>
          <p:cNvSpPr txBox="1">
            <a:spLocks/>
          </p:cNvSpPr>
          <p:nvPr/>
        </p:nvSpPr>
        <p:spPr bwMode="auto">
          <a:xfrm>
            <a:off x="4558208" y="2473290"/>
            <a:ext cx="4694312" cy="289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a:buFont typeface="Wingdings" pitchFamily="2" charset="2"/>
              <a:buChar char="§"/>
            </a:pPr>
            <a:r>
              <a:rPr lang="en-US" sz="1200" dirty="0" smtClean="0"/>
              <a:t>Age</a:t>
            </a:r>
          </a:p>
          <a:p>
            <a:pPr>
              <a:buFont typeface="Wingdings" pitchFamily="2" charset="2"/>
              <a:buChar char="§"/>
            </a:pPr>
            <a:r>
              <a:rPr lang="en-US" sz="1200" dirty="0" smtClean="0"/>
              <a:t>Sex</a:t>
            </a:r>
          </a:p>
          <a:p>
            <a:pPr>
              <a:buFont typeface="Wingdings" pitchFamily="2" charset="2"/>
              <a:buChar char="§"/>
            </a:pPr>
            <a:r>
              <a:rPr lang="en-US" sz="1200" dirty="0" smtClean="0"/>
              <a:t>Educational attainment</a:t>
            </a:r>
          </a:p>
          <a:p>
            <a:pPr>
              <a:buFont typeface="Wingdings" pitchFamily="2" charset="2"/>
              <a:buChar char="§"/>
            </a:pPr>
            <a:r>
              <a:rPr lang="en-US" sz="1200" dirty="0" smtClean="0"/>
              <a:t>Socioeconomic status</a:t>
            </a:r>
          </a:p>
          <a:p>
            <a:pPr>
              <a:buFont typeface="Wingdings" pitchFamily="2" charset="2"/>
              <a:buChar char="§"/>
            </a:pPr>
            <a:r>
              <a:rPr lang="en-US" sz="1200" dirty="0" smtClean="0"/>
              <a:t>Family environment</a:t>
            </a:r>
          </a:p>
          <a:p>
            <a:pPr>
              <a:buFont typeface="Wingdings" pitchFamily="2" charset="2"/>
              <a:buChar char="§"/>
            </a:pPr>
            <a:r>
              <a:rPr lang="en-US" sz="1200" dirty="0" smtClean="0"/>
              <a:t>Access to services and support</a:t>
            </a:r>
          </a:p>
          <a:p>
            <a:pPr>
              <a:buFont typeface="Wingdings" pitchFamily="2" charset="2"/>
              <a:buChar char="§"/>
            </a:pPr>
            <a:r>
              <a:rPr lang="en-US" sz="1200" dirty="0" smtClean="0"/>
              <a:t>Violence that threatens the life and survival of children</a:t>
            </a:r>
          </a:p>
          <a:p>
            <a:pPr>
              <a:buFont typeface="Wingdings" pitchFamily="2" charset="2"/>
              <a:buChar char="§"/>
            </a:pPr>
            <a:r>
              <a:rPr lang="en-US" sz="1200" dirty="0" smtClean="0"/>
              <a:t>Drug and alcohol abuse</a:t>
            </a:r>
          </a:p>
          <a:p>
            <a:pPr>
              <a:buFont typeface="Wingdings" pitchFamily="2" charset="2"/>
              <a:buChar char="§"/>
            </a:pPr>
            <a:r>
              <a:rPr lang="en-US" sz="1200" dirty="0" smtClean="0"/>
              <a:t>Government policies and administrative structures</a:t>
            </a:r>
          </a:p>
          <a:p>
            <a:pPr>
              <a:buFont typeface="Wingdings" pitchFamily="2" charset="2"/>
              <a:buChar char="§"/>
            </a:pPr>
            <a:r>
              <a:rPr lang="en-US" sz="1200" dirty="0" smtClean="0"/>
              <a:t>Social and cultural norms</a:t>
            </a:r>
          </a:p>
          <a:p>
            <a:pPr>
              <a:buFont typeface="Wingdings" pitchFamily="2" charset="2"/>
              <a:buChar char="§"/>
            </a:pPr>
            <a:r>
              <a:rPr lang="en-US" sz="1200" dirty="0" smtClean="0"/>
              <a:t>Poverty</a:t>
            </a:r>
          </a:p>
          <a:p>
            <a:pPr>
              <a:buFont typeface="Wingdings" pitchFamily="2" charset="2"/>
              <a:buChar char="§"/>
            </a:pPr>
            <a:r>
              <a:rPr lang="en-US" sz="1200" dirty="0" smtClean="0"/>
              <a:t>Alienation</a:t>
            </a:r>
          </a:p>
          <a:p>
            <a:pPr>
              <a:buFont typeface="Wingdings" pitchFamily="2" charset="2"/>
              <a:buChar char="§"/>
            </a:pPr>
            <a:r>
              <a:rPr lang="en-US" sz="1200" dirty="0" smtClean="0"/>
              <a:t>Isolation</a:t>
            </a:r>
          </a:p>
          <a:p>
            <a:pPr>
              <a:buFont typeface="Wingdings" pitchFamily="2" charset="2"/>
              <a:buChar char="§"/>
            </a:pPr>
            <a:endParaRPr lang="en-US" sz="1200" dirty="0"/>
          </a:p>
        </p:txBody>
      </p:sp>
      <p:sp>
        <p:nvSpPr>
          <p:cNvPr id="8" name="Title 1"/>
          <p:cNvSpPr txBox="1">
            <a:spLocks/>
          </p:cNvSpPr>
          <p:nvPr/>
        </p:nvSpPr>
        <p:spPr bwMode="auto">
          <a:xfrm>
            <a:off x="971600" y="4528170"/>
            <a:ext cx="3528392" cy="26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Committee on the Rights of the Child, </a:t>
            </a:r>
            <a:r>
              <a:rPr lang="en-AU" sz="800" i="1" dirty="0" smtClean="0"/>
              <a:t>General Comment No. 15</a:t>
            </a:r>
            <a:r>
              <a:rPr lang="en-AU" sz="800" dirty="0" smtClean="0"/>
              <a:t>, </a:t>
            </a:r>
            <a:r>
              <a:rPr lang="en-AU" sz="800" dirty="0" err="1" smtClean="0"/>
              <a:t>para</a:t>
            </a:r>
            <a:r>
              <a:rPr lang="en-AU" sz="800" dirty="0" smtClean="0"/>
              <a:t> 16.</a:t>
            </a:r>
            <a:endParaRPr lang="en-AU" sz="800" dirty="0"/>
          </a:p>
        </p:txBody>
      </p:sp>
      <p:cxnSp>
        <p:nvCxnSpPr>
          <p:cNvPr id="12" name="Straight Arrow Connector 11"/>
          <p:cNvCxnSpPr/>
          <p:nvPr/>
        </p:nvCxnSpPr>
        <p:spPr bwMode="auto">
          <a:xfrm>
            <a:off x="4211960" y="3941048"/>
            <a:ext cx="346248" cy="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40732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000"/>
                                        <p:tgtEl>
                                          <p:spTgt spid="5"/>
                                        </p:tgtEl>
                                      </p:cBhvr>
                                    </p:animEffect>
                                  </p:childTnLst>
                                </p:cTn>
                              </p:par>
                            </p:childTnLst>
                          </p:cTn>
                        </p:par>
                        <p:par>
                          <p:cTn id="8" fill="hold">
                            <p:stCondLst>
                              <p:cond delay="6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7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000"/>
                                        <p:tgtEl>
                                          <p:spTgt spid="10"/>
                                        </p:tgtEl>
                                      </p:cBhvr>
                                    </p:animEffect>
                                  </p:childTnLst>
                                </p:cTn>
                              </p:par>
                            </p:childTnLst>
                          </p:cTn>
                        </p:par>
                        <p:par>
                          <p:cTn id="16" fill="hold">
                            <p:stCondLst>
                              <p:cond delay="9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8000"/>
                                        <p:tgtEl>
                                          <p:spTgt spid="6"/>
                                        </p:tgtEl>
                                      </p:cBhvr>
                                    </p:animEffect>
                                  </p:childTnLst>
                                </p:cTn>
                              </p:par>
                            </p:childTnLst>
                          </p:cTn>
                        </p:par>
                        <p:par>
                          <p:cTn id="20" fill="hold">
                            <p:stCondLst>
                              <p:cond delay="170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4716016" y="2348880"/>
            <a:ext cx="3744416" cy="284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buNone/>
            </a:pPr>
            <a:r>
              <a:rPr lang="en-US" sz="1500" dirty="0" smtClean="0"/>
              <a:t>The CRC gives to every child the right to:</a:t>
            </a:r>
          </a:p>
          <a:p>
            <a:pPr marL="0" indent="0">
              <a:buNone/>
            </a:pPr>
            <a:endParaRPr lang="en-US" sz="1500" dirty="0" smtClean="0"/>
          </a:p>
          <a:p>
            <a:pPr>
              <a:buFont typeface="Wingdings" pitchFamily="2" charset="2"/>
              <a:buChar char="§"/>
            </a:pPr>
            <a:r>
              <a:rPr lang="en-US" sz="1500" dirty="0" smtClean="0"/>
              <a:t>The highest attainable standard of health, including mental wellbeing</a:t>
            </a:r>
            <a:br>
              <a:rPr lang="en-US" sz="1500" dirty="0" smtClean="0"/>
            </a:br>
            <a:endParaRPr lang="en-US" sz="1500" dirty="0" smtClean="0"/>
          </a:p>
          <a:p>
            <a:pPr>
              <a:buFont typeface="Wingdings" pitchFamily="2" charset="2"/>
              <a:buChar char="§"/>
            </a:pPr>
            <a:r>
              <a:rPr lang="en-US" sz="1500" dirty="0" smtClean="0"/>
              <a:t>Facilities for treatment of illness and rehabilitation, including for children with mental health issues</a:t>
            </a:r>
          </a:p>
          <a:p>
            <a:pPr>
              <a:buFont typeface="Wingdings" pitchFamily="2" charset="2"/>
              <a:buChar char="§"/>
            </a:pPr>
            <a:endParaRPr lang="en-US" sz="1500" dirty="0" smtClean="0"/>
          </a:p>
          <a:p>
            <a:pPr>
              <a:buFont typeface="Wingdings" pitchFamily="2" charset="2"/>
              <a:buChar char="§"/>
            </a:pPr>
            <a:r>
              <a:rPr lang="en-US" sz="1500" dirty="0" smtClean="0"/>
              <a:t>The right of access to such health care services</a:t>
            </a:r>
          </a:p>
        </p:txBody>
      </p:sp>
      <p:sp>
        <p:nvSpPr>
          <p:cNvPr id="8" name="Title 1"/>
          <p:cNvSpPr txBox="1">
            <a:spLocks/>
          </p:cNvSpPr>
          <p:nvPr/>
        </p:nvSpPr>
        <p:spPr bwMode="auto">
          <a:xfrm>
            <a:off x="4716016" y="5237482"/>
            <a:ext cx="3600400" cy="24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a:t>Committee on the Rights of the Child, </a:t>
            </a:r>
            <a:r>
              <a:rPr lang="en-AU" sz="800" i="1" dirty="0"/>
              <a:t>General Comment No. 15</a:t>
            </a:r>
            <a:r>
              <a:rPr lang="en-AU" sz="800" dirty="0"/>
              <a:t>, </a:t>
            </a:r>
            <a:r>
              <a:rPr lang="en-AU" sz="800" dirty="0" err="1"/>
              <a:t>para</a:t>
            </a:r>
            <a:r>
              <a:rPr lang="en-AU" sz="800" dirty="0"/>
              <a:t> </a:t>
            </a:r>
            <a:r>
              <a:rPr lang="en-AU" sz="800" dirty="0" smtClean="0"/>
              <a:t>39.</a:t>
            </a:r>
            <a:endParaRPr lang="en-AU" sz="800" dirty="0"/>
          </a:p>
        </p:txBody>
      </p:sp>
      <p:pic>
        <p:nvPicPr>
          <p:cNvPr id="1027" name="Picture 3" descr="\\fileshare\users\ballo\Desktop\Cap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440" y="2501178"/>
            <a:ext cx="4134647" cy="273630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380440" y="5231725"/>
            <a:ext cx="3600400" cy="2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smtClean="0"/>
              <a:t>Adapted </a:t>
            </a:r>
            <a:r>
              <a:rPr lang="en-AU" sz="800" dirty="0"/>
              <a:t>from </a:t>
            </a:r>
            <a:r>
              <a:rPr lang="en-AU" sz="800" dirty="0" err="1"/>
              <a:t>Mrazek</a:t>
            </a:r>
            <a:r>
              <a:rPr lang="en-AU" sz="800" dirty="0"/>
              <a:t> and Haggerty (1994</a:t>
            </a:r>
            <a:r>
              <a:rPr lang="en-AU" sz="800" dirty="0" smtClean="0"/>
              <a:t>).</a:t>
            </a:r>
            <a:endParaRPr lang="en-AU" sz="800" dirty="0"/>
          </a:p>
        </p:txBody>
      </p:sp>
      <p:sp>
        <p:nvSpPr>
          <p:cNvPr id="13" name="Title 1"/>
          <p:cNvSpPr>
            <a:spLocks noGrp="1"/>
          </p:cNvSpPr>
          <p:nvPr>
            <p:ph type="title"/>
          </p:nvPr>
        </p:nvSpPr>
        <p:spPr>
          <a:xfrm>
            <a:off x="838200" y="981075"/>
            <a:ext cx="7189788" cy="791741"/>
          </a:xfrm>
        </p:spPr>
        <p:txBody>
          <a:bodyPr/>
          <a:lstStyle/>
          <a:p>
            <a:r>
              <a:rPr lang="en-US" sz="2400" dirty="0" smtClean="0"/>
              <a:t>Mental health interventions need to help grow healthy children, not just treat mental illness</a:t>
            </a:r>
            <a:endParaRPr lang="en-US" sz="2400" dirty="0"/>
          </a:p>
        </p:txBody>
      </p:sp>
    </p:spTree>
    <p:extLst>
      <p:ext uri="{BB962C8B-B14F-4D97-AF65-F5344CB8AC3E}">
        <p14:creationId xmlns:p14="http://schemas.microsoft.com/office/powerpoint/2010/main" val="4226644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up)">
                                      <p:cBhvr>
                                        <p:cTn id="7" dur="2500"/>
                                        <p:tgtEl>
                                          <p:spTgt spid="10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2500"/>
                                        <p:tgtEl>
                                          <p:spTgt spid="11"/>
                                        </p:tgtEl>
                                      </p:cBhvr>
                                    </p:animEffect>
                                  </p:childTnLst>
                                </p:cTn>
                              </p:par>
                            </p:childTnLst>
                          </p:cTn>
                        </p:par>
                        <p:par>
                          <p:cTn id="11" fill="hold">
                            <p:stCondLst>
                              <p:cond delay="2500"/>
                            </p:stCondLst>
                            <p:childTnLst>
                              <p:par>
                                <p:cTn id="12" presetID="22" presetClass="entr" presetSubtype="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1000"/>
                                        <p:tgtEl>
                                          <p:spTgt spid="1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1051992" y="2276872"/>
            <a:ext cx="6472336"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0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buChar char="–"/>
              <a:defRPr sz="16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14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pPr marL="0" indent="0">
              <a:buNone/>
            </a:pPr>
            <a:r>
              <a:rPr lang="en-AU" sz="1500" dirty="0" smtClean="0">
                <a:latin typeface="+mj-lt"/>
              </a:rPr>
              <a:t>The </a:t>
            </a:r>
            <a:r>
              <a:rPr lang="en-AU" sz="1500" dirty="0">
                <a:latin typeface="+mj-lt"/>
              </a:rPr>
              <a:t>science of early childhood development shows that brain development is highly sensitive to external influences in early childhood, starting in utero, with lifelong </a:t>
            </a:r>
            <a:r>
              <a:rPr lang="en-AU" sz="1500" dirty="0" smtClean="0">
                <a:latin typeface="+mj-lt"/>
              </a:rPr>
              <a:t>effects. </a:t>
            </a:r>
          </a:p>
          <a:p>
            <a:pPr marL="0" indent="0">
              <a:buNone/>
            </a:pPr>
            <a:endParaRPr lang="en-AU" sz="1500" dirty="0">
              <a:latin typeface="+mj-lt"/>
            </a:endParaRPr>
          </a:p>
          <a:p>
            <a:pPr marL="0" indent="0">
              <a:buNone/>
            </a:pPr>
            <a:r>
              <a:rPr lang="en-AU" sz="1500" dirty="0" smtClean="0">
                <a:latin typeface="+mj-lt"/>
              </a:rPr>
              <a:t>The </a:t>
            </a:r>
            <a:r>
              <a:rPr lang="en-AU" sz="1500" dirty="0">
                <a:latin typeface="+mj-lt"/>
              </a:rPr>
              <a:t>conditions to which children are exposed, including </a:t>
            </a:r>
            <a:r>
              <a:rPr lang="en-AU" sz="1500" b="1" dirty="0">
                <a:solidFill>
                  <a:schemeClr val="accent1">
                    <a:lumMod val="50000"/>
                  </a:schemeClr>
                </a:solidFill>
                <a:latin typeface="+mj-lt"/>
              </a:rPr>
              <a:t>the quality of relationships and language environment, literally ‘sculpt’ the developing </a:t>
            </a:r>
            <a:r>
              <a:rPr lang="en-AU" sz="1500" b="1" dirty="0" smtClean="0">
                <a:solidFill>
                  <a:schemeClr val="accent1">
                    <a:lumMod val="50000"/>
                  </a:schemeClr>
                </a:solidFill>
                <a:latin typeface="+mj-lt"/>
              </a:rPr>
              <a:t>brain</a:t>
            </a:r>
            <a:r>
              <a:rPr lang="en-AU" sz="1500" dirty="0" smtClean="0">
                <a:latin typeface="+mj-lt"/>
              </a:rPr>
              <a:t>. Raising </a:t>
            </a:r>
            <a:r>
              <a:rPr lang="en-AU" sz="1500" dirty="0">
                <a:latin typeface="+mj-lt"/>
              </a:rPr>
              <a:t>healthy children means stimulating their physical, language/cognitive, and social/emotional </a:t>
            </a:r>
            <a:r>
              <a:rPr lang="en-AU" sz="1500" dirty="0" smtClean="0">
                <a:latin typeface="+mj-lt"/>
              </a:rPr>
              <a:t>development. </a:t>
            </a:r>
          </a:p>
          <a:p>
            <a:pPr marL="0" indent="0">
              <a:buNone/>
            </a:pPr>
            <a:endParaRPr lang="en-AU" sz="1500" dirty="0">
              <a:latin typeface="+mj-lt"/>
            </a:endParaRPr>
          </a:p>
          <a:p>
            <a:pPr marL="0" indent="0">
              <a:buNone/>
            </a:pPr>
            <a:r>
              <a:rPr lang="en-AU" sz="1500" dirty="0" smtClean="0">
                <a:latin typeface="+mj-lt"/>
              </a:rPr>
              <a:t>Healthy </a:t>
            </a:r>
            <a:r>
              <a:rPr lang="en-AU" sz="1500" dirty="0">
                <a:latin typeface="+mj-lt"/>
              </a:rPr>
              <a:t>development during the early years provides the essential building blocks that enable people to lead a flourishing life in many domains, including social, emotional, cognitive, and physical </a:t>
            </a:r>
            <a:r>
              <a:rPr lang="en-AU" sz="1500" dirty="0" smtClean="0">
                <a:latin typeface="+mj-lt"/>
              </a:rPr>
              <a:t>wellbeing.</a:t>
            </a:r>
            <a:endParaRPr lang="en-US" sz="1500" dirty="0">
              <a:latin typeface="+mj-lt"/>
            </a:endParaRPr>
          </a:p>
        </p:txBody>
      </p:sp>
      <p:sp>
        <p:nvSpPr>
          <p:cNvPr id="2" name="Title 1"/>
          <p:cNvSpPr>
            <a:spLocks noGrp="1"/>
          </p:cNvSpPr>
          <p:nvPr>
            <p:ph type="title"/>
          </p:nvPr>
        </p:nvSpPr>
        <p:spPr>
          <a:xfrm>
            <a:off x="838200" y="981075"/>
            <a:ext cx="7189788" cy="791741"/>
          </a:xfrm>
        </p:spPr>
        <p:txBody>
          <a:bodyPr/>
          <a:lstStyle/>
          <a:p>
            <a:r>
              <a:rPr lang="en-US" sz="2400" dirty="0" smtClean="0"/>
              <a:t>Understanding the social determinants of mental and physical health in Australia</a:t>
            </a:r>
            <a:endParaRPr lang="en-US" sz="2400" dirty="0"/>
          </a:p>
        </p:txBody>
      </p:sp>
      <p:sp>
        <p:nvSpPr>
          <p:cNvPr id="8" name="Title 1"/>
          <p:cNvSpPr txBox="1">
            <a:spLocks/>
          </p:cNvSpPr>
          <p:nvPr/>
        </p:nvSpPr>
        <p:spPr bwMode="auto">
          <a:xfrm>
            <a:off x="1051992" y="5267413"/>
            <a:ext cx="6472336" cy="39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a:solidFill>
                  <a:schemeClr val="tx2"/>
                </a:solidFill>
                <a:latin typeface="+mj-lt"/>
                <a:ea typeface="+mj-ea"/>
                <a:cs typeface="ヒラギノ角ゴ Pro W3"/>
              </a:defRPr>
            </a:lvl1pPr>
            <a:lvl2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2pPr>
            <a:lvl3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3pPr>
            <a:lvl4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4pPr>
            <a:lvl5pPr algn="l" rtl="0" eaLnBrk="1" fontAlgn="base" hangingPunct="1">
              <a:spcBef>
                <a:spcPct val="0"/>
              </a:spcBef>
              <a:spcAft>
                <a:spcPct val="0"/>
              </a:spcAft>
              <a:defRPr sz="3800">
                <a:solidFill>
                  <a:schemeClr val="tx2"/>
                </a:solidFill>
                <a:latin typeface="Arial" charset="0"/>
                <a:ea typeface="ヒラギノ角ゴ Pro W3" pitchFamily="84" charset="-128"/>
                <a:cs typeface="ヒラギノ角ゴ Pro W3"/>
              </a:defRPr>
            </a:lvl5pPr>
            <a:lvl6pPr marL="457200" algn="l" rtl="0" eaLnBrk="1" fontAlgn="base" hangingPunct="1">
              <a:spcBef>
                <a:spcPct val="0"/>
              </a:spcBef>
              <a:spcAft>
                <a:spcPct val="0"/>
              </a:spcAft>
              <a:defRPr sz="3800">
                <a:solidFill>
                  <a:schemeClr val="tx2"/>
                </a:solidFill>
                <a:latin typeface="Arial" charset="0"/>
                <a:ea typeface="ヒラギノ角ゴ Pro W3" pitchFamily="84" charset="-128"/>
              </a:defRPr>
            </a:lvl6pPr>
            <a:lvl7pPr marL="914400" algn="l" rtl="0" eaLnBrk="1" fontAlgn="base" hangingPunct="1">
              <a:spcBef>
                <a:spcPct val="0"/>
              </a:spcBef>
              <a:spcAft>
                <a:spcPct val="0"/>
              </a:spcAft>
              <a:defRPr sz="3800">
                <a:solidFill>
                  <a:schemeClr val="tx2"/>
                </a:solidFill>
                <a:latin typeface="Arial" charset="0"/>
                <a:ea typeface="ヒラギノ角ゴ Pro W3" pitchFamily="84" charset="-128"/>
              </a:defRPr>
            </a:lvl7pPr>
            <a:lvl8pPr marL="1371600" algn="l" rtl="0" eaLnBrk="1" fontAlgn="base" hangingPunct="1">
              <a:spcBef>
                <a:spcPct val="0"/>
              </a:spcBef>
              <a:spcAft>
                <a:spcPct val="0"/>
              </a:spcAft>
              <a:defRPr sz="3800">
                <a:solidFill>
                  <a:schemeClr val="tx2"/>
                </a:solidFill>
                <a:latin typeface="Arial" charset="0"/>
                <a:ea typeface="ヒラギノ角ゴ Pro W3" pitchFamily="84" charset="-128"/>
              </a:defRPr>
            </a:lvl8pPr>
            <a:lvl9pPr marL="1828800" algn="l" rtl="0" eaLnBrk="1" fontAlgn="base" hangingPunct="1">
              <a:spcBef>
                <a:spcPct val="0"/>
              </a:spcBef>
              <a:spcAft>
                <a:spcPct val="0"/>
              </a:spcAft>
              <a:defRPr sz="3800">
                <a:solidFill>
                  <a:schemeClr val="tx2"/>
                </a:solidFill>
                <a:latin typeface="Arial" charset="0"/>
                <a:ea typeface="ヒラギノ角ゴ Pro W3" pitchFamily="84" charset="-128"/>
              </a:defRPr>
            </a:lvl9pPr>
          </a:lstStyle>
          <a:p>
            <a:r>
              <a:rPr lang="en-AU" sz="800" dirty="0"/>
              <a:t>Commission on the Social Determinants of Health, </a:t>
            </a:r>
            <a:r>
              <a:rPr lang="en-AU" sz="800" i="1" dirty="0"/>
              <a:t>Closing the Gap in a Generation: Health equity through action on the social determinants of health</a:t>
            </a:r>
            <a:r>
              <a:rPr lang="en-AU" sz="800" dirty="0"/>
              <a:t>, World Health Organisation, Geneva, 2008, p </a:t>
            </a:r>
            <a:r>
              <a:rPr lang="en-AU" sz="800" dirty="0" smtClean="0"/>
              <a:t>50.</a:t>
            </a:r>
            <a:endParaRPr lang="en-AU" sz="800" dirty="0"/>
          </a:p>
        </p:txBody>
      </p:sp>
    </p:spTree>
    <p:extLst>
      <p:ext uri="{BB962C8B-B14F-4D97-AF65-F5344CB8AC3E}">
        <p14:creationId xmlns:p14="http://schemas.microsoft.com/office/powerpoint/2010/main" val="121315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5000"/>
                                        <p:tgtEl>
                                          <p:spTgt spid="11"/>
                                        </p:tgtEl>
                                      </p:cBhvr>
                                    </p:animEffect>
                                  </p:childTnLst>
                                </p:cTn>
                              </p:par>
                            </p:childTnLst>
                          </p:cTn>
                        </p:par>
                        <p:par>
                          <p:cTn id="8" fill="hold">
                            <p:stCondLst>
                              <p:cond delay="15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theme/theme1.xml><?xml version="1.0" encoding="utf-8"?>
<a:theme xmlns:a="http://schemas.openxmlformats.org/drawingml/2006/main" name="Commission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Commission Presentation</Template>
  <TotalTime>6399</TotalTime>
  <Words>1448</Words>
  <Application>Microsoft Office PowerPoint</Application>
  <PresentationFormat>On-screen Show (4:3)</PresentationFormat>
  <Paragraphs>175</Paragraphs>
  <Slides>22</Slides>
  <Notes>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Commission Presentation</vt:lpstr>
      <vt:lpstr>The right to a full life: survival and healthy development for all children   grand rounds sydney children’s hospital randwick </vt:lpstr>
      <vt:lpstr>Optimal survival and development begins before birth .</vt:lpstr>
      <vt:lpstr>Damage caused by Foetal Alcohol Spectrum Disorders (FASD)</vt:lpstr>
      <vt:lpstr>FASD is not a black and white issue</vt:lpstr>
      <vt:lpstr>The Lililwan Project is for all the little ones …</vt:lpstr>
      <vt:lpstr>PowerPoint Presentation</vt:lpstr>
      <vt:lpstr>Evidence-informed interventions must address the whole range of health determinants of a child’s life</vt:lpstr>
      <vt:lpstr>Mental health interventions need to help grow healthy children, not just treat mental illness</vt:lpstr>
      <vt:lpstr>Understanding the social determinants of mental and physical health in Australia</vt:lpstr>
      <vt:lpstr>A child-rights approach seeks to address the underlying social determinants of mental health</vt:lpstr>
      <vt:lpstr>A child-rights approach to chronic disease</vt:lpstr>
      <vt:lpstr>Article 12 gives to every child the right to be taken seriously on all aspects of health</vt:lpstr>
      <vt:lpstr>What do children themselves say?</vt:lpstr>
      <vt:lpstr>Northfield OSHC, SA</vt:lpstr>
      <vt:lpstr>Berry Street alternative care, VIC</vt:lpstr>
      <vt:lpstr>Albert Park Flexi School, QLD</vt:lpstr>
      <vt:lpstr>Burgmann OSHC, ACT</vt:lpstr>
      <vt:lpstr>James Meehan High School, NSW</vt:lpstr>
      <vt:lpstr>Belyuen Primary School, NT</vt:lpstr>
      <vt:lpstr>Pontville Alternative Place of Detention, Tas</vt:lpstr>
      <vt:lpstr>Youth Affairs Council of Victoria, VIC</vt:lpstr>
      <vt:lpstr>We must elevate children’s rights by privileging their voices</vt:lpstr>
    </vt:vector>
  </TitlesOfParts>
  <Company>Australian Human Rights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Jennifer Davis</dc:creator>
  <cp:lastModifiedBy>Loki Ball</cp:lastModifiedBy>
  <cp:revision>261</cp:revision>
  <cp:lastPrinted>2013-09-15T12:21:33Z</cp:lastPrinted>
  <dcterms:created xsi:type="dcterms:W3CDTF">2012-02-14T20:43:34Z</dcterms:created>
  <dcterms:modified xsi:type="dcterms:W3CDTF">2013-10-10T01:16:15Z</dcterms:modified>
</cp:coreProperties>
</file>