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6" r:id="rId2"/>
    <p:sldId id="455" r:id="rId3"/>
    <p:sldId id="435" r:id="rId4"/>
    <p:sldId id="441" r:id="rId5"/>
    <p:sldId id="456" r:id="rId6"/>
    <p:sldId id="449" r:id="rId7"/>
    <p:sldId id="457" r:id="rId8"/>
    <p:sldId id="451" r:id="rId9"/>
    <p:sldId id="452" r:id="rId10"/>
    <p:sldId id="458" r:id="rId11"/>
    <p:sldId id="459" r:id="rId12"/>
  </p:sldIdLst>
  <p:sldSz cx="9144000" cy="6858000" type="screen4x3"/>
  <p:notesSz cx="6797675" cy="9928225"/>
  <p:defaultTextStyle>
    <a:defPPr>
      <a:defRPr lang="en-AU"/>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3300"/>
    <a:srgbClr val="FF9900"/>
    <a:srgbClr val="99CC00"/>
    <a:srgbClr val="33CC33"/>
    <a:srgbClr val="CC00CC"/>
    <a:srgbClr val="FF00FF"/>
    <a:srgbClr val="00FFFF"/>
    <a:srgbClr val="C60C30"/>
    <a:srgbClr val="F1E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2787"/>
    <p:restoredTop sz="88606" autoAdjust="0"/>
  </p:normalViewPr>
  <p:slideViewPr>
    <p:cSldViewPr showGuides="1">
      <p:cViewPr>
        <p:scale>
          <a:sx n="100" d="100"/>
          <a:sy n="100" d="100"/>
        </p:scale>
        <p:origin x="-610"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6" d="100"/>
          <a:sy n="96" d="100"/>
        </p:scale>
        <p:origin x="-73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45659" cy="496411"/>
          </a:xfrm>
          <a:prstGeom prst="rect">
            <a:avLst/>
          </a:prstGeom>
          <a:noFill/>
          <a:ln w="9525">
            <a:noFill/>
            <a:miter lim="800000"/>
            <a:headEnd/>
            <a:tailEnd/>
          </a:ln>
        </p:spPr>
        <p:txBody>
          <a:bodyPr vert="horz" wrap="square" lIns="91330" tIns="45665" rIns="91330" bIns="45665" numCol="1" anchor="t" anchorCtr="0" compatLnSpc="1">
            <a:prstTxWarp prst="textNoShape">
              <a:avLst/>
            </a:prstTxWarp>
          </a:bodyPr>
          <a:lstStyle>
            <a:lvl1pPr eaLnBrk="0" hangingPunct="0">
              <a:defRPr sz="1200">
                <a:latin typeface="Arial" charset="0"/>
                <a:ea typeface="ヒラギノ角ゴ Pro W3" pitchFamily="84" charset="-128"/>
                <a:cs typeface="+mn-cs"/>
              </a:defRPr>
            </a:lvl1pPr>
          </a:lstStyle>
          <a:p>
            <a:pPr>
              <a:defRPr/>
            </a:pPr>
            <a:endParaRPr lang="en-US" dirty="0"/>
          </a:p>
        </p:txBody>
      </p:sp>
      <p:sp>
        <p:nvSpPr>
          <p:cNvPr id="8195" name="Rectangle 3"/>
          <p:cNvSpPr>
            <a:spLocks noGrp="1" noChangeArrowheads="1"/>
          </p:cNvSpPr>
          <p:nvPr>
            <p:ph type="dt" sz="quarter" idx="1"/>
          </p:nvPr>
        </p:nvSpPr>
        <p:spPr bwMode="auto">
          <a:xfrm>
            <a:off x="3852016" y="1"/>
            <a:ext cx="2945659" cy="496411"/>
          </a:xfrm>
          <a:prstGeom prst="rect">
            <a:avLst/>
          </a:prstGeom>
          <a:noFill/>
          <a:ln w="9525">
            <a:noFill/>
            <a:miter lim="800000"/>
            <a:headEnd/>
            <a:tailEnd/>
          </a:ln>
        </p:spPr>
        <p:txBody>
          <a:bodyPr vert="horz" wrap="square" lIns="91330" tIns="45665" rIns="91330" bIns="45665" numCol="1" anchor="t" anchorCtr="0" compatLnSpc="1">
            <a:prstTxWarp prst="textNoShape">
              <a:avLst/>
            </a:prstTxWarp>
          </a:bodyPr>
          <a:lstStyle>
            <a:lvl1pPr algn="r" eaLnBrk="0" hangingPunct="0">
              <a:defRPr sz="1200">
                <a:latin typeface="Arial" charset="0"/>
                <a:ea typeface="ヒラギノ角ゴ Pro W3" pitchFamily="84" charset="-128"/>
                <a:cs typeface="+mn-cs"/>
              </a:defRPr>
            </a:lvl1pPr>
          </a:lstStyle>
          <a:p>
            <a:pPr>
              <a:defRPr/>
            </a:pPr>
            <a:endParaRPr lang="en-US" dirty="0"/>
          </a:p>
        </p:txBody>
      </p:sp>
      <p:sp>
        <p:nvSpPr>
          <p:cNvPr id="8196" name="Rectangle 4"/>
          <p:cNvSpPr>
            <a:spLocks noGrp="1" noChangeArrowheads="1"/>
          </p:cNvSpPr>
          <p:nvPr>
            <p:ph type="ftr" sz="quarter" idx="2"/>
          </p:nvPr>
        </p:nvSpPr>
        <p:spPr bwMode="auto">
          <a:xfrm>
            <a:off x="1" y="9431814"/>
            <a:ext cx="2945659" cy="496411"/>
          </a:xfrm>
          <a:prstGeom prst="rect">
            <a:avLst/>
          </a:prstGeom>
          <a:noFill/>
          <a:ln w="9525">
            <a:noFill/>
            <a:miter lim="800000"/>
            <a:headEnd/>
            <a:tailEnd/>
          </a:ln>
        </p:spPr>
        <p:txBody>
          <a:bodyPr vert="horz" wrap="square" lIns="91330" tIns="45665" rIns="91330" bIns="45665" numCol="1" anchor="b" anchorCtr="0" compatLnSpc="1">
            <a:prstTxWarp prst="textNoShape">
              <a:avLst/>
            </a:prstTxWarp>
          </a:bodyPr>
          <a:lstStyle>
            <a:lvl1pPr eaLnBrk="0" hangingPunct="0">
              <a:defRPr sz="1200">
                <a:latin typeface="Arial" charset="0"/>
                <a:ea typeface="ヒラギノ角ゴ Pro W3" pitchFamily="84" charset="-128"/>
                <a:cs typeface="+mn-cs"/>
              </a:defRPr>
            </a:lvl1pPr>
          </a:lstStyle>
          <a:p>
            <a:pPr>
              <a:defRPr/>
            </a:pPr>
            <a:endParaRPr lang="en-US" dirty="0"/>
          </a:p>
        </p:txBody>
      </p:sp>
      <p:sp>
        <p:nvSpPr>
          <p:cNvPr id="8197" name="Rectangle 5"/>
          <p:cNvSpPr>
            <a:spLocks noGrp="1" noChangeArrowheads="1"/>
          </p:cNvSpPr>
          <p:nvPr>
            <p:ph type="sldNum" sz="quarter" idx="3"/>
          </p:nvPr>
        </p:nvSpPr>
        <p:spPr bwMode="auto">
          <a:xfrm>
            <a:off x="3852016" y="9431814"/>
            <a:ext cx="2945659" cy="496411"/>
          </a:xfrm>
          <a:prstGeom prst="rect">
            <a:avLst/>
          </a:prstGeom>
          <a:noFill/>
          <a:ln w="9525">
            <a:noFill/>
            <a:miter lim="800000"/>
            <a:headEnd/>
            <a:tailEnd/>
          </a:ln>
        </p:spPr>
        <p:txBody>
          <a:bodyPr vert="horz" wrap="square" lIns="91330" tIns="45665" rIns="91330" bIns="45665" numCol="1" anchor="b" anchorCtr="0" compatLnSpc="1">
            <a:prstTxWarp prst="textNoShape">
              <a:avLst/>
            </a:prstTxWarp>
          </a:bodyPr>
          <a:lstStyle>
            <a:lvl1pPr algn="r" eaLnBrk="0" hangingPunct="0">
              <a:defRPr sz="1200">
                <a:latin typeface="Arial" charset="0"/>
                <a:ea typeface="ヒラギノ角ゴ Pro W3" pitchFamily="84" charset="-128"/>
                <a:cs typeface="+mn-cs"/>
              </a:defRPr>
            </a:lvl1pPr>
          </a:lstStyle>
          <a:p>
            <a:pPr>
              <a:defRPr/>
            </a:pPr>
            <a:fld id="{D4126DE2-BCD9-4270-9F79-6839B1E3D45A}" type="slidenum">
              <a:rPr lang="en-US"/>
              <a:pPr>
                <a:defRPr/>
              </a:pPr>
              <a:t>‹#›</a:t>
            </a:fld>
            <a:endParaRPr lang="en-US" dirty="0"/>
          </a:p>
        </p:txBody>
      </p:sp>
    </p:spTree>
    <p:extLst>
      <p:ext uri="{BB962C8B-B14F-4D97-AF65-F5344CB8AC3E}">
        <p14:creationId xmlns:p14="http://schemas.microsoft.com/office/powerpoint/2010/main" val="2163094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45659" cy="496411"/>
          </a:xfrm>
          <a:prstGeom prst="rect">
            <a:avLst/>
          </a:prstGeom>
          <a:noFill/>
          <a:ln w="9525">
            <a:noFill/>
            <a:miter lim="800000"/>
            <a:headEnd/>
            <a:tailEnd/>
          </a:ln>
        </p:spPr>
        <p:txBody>
          <a:bodyPr vert="horz" wrap="square" lIns="91330" tIns="45665" rIns="91330" bIns="45665" numCol="1" anchor="t" anchorCtr="0" compatLnSpc="1">
            <a:prstTxWarp prst="textNoShape">
              <a:avLst/>
            </a:prstTxWarp>
          </a:bodyPr>
          <a:lstStyle>
            <a:lvl1pPr eaLnBrk="0" hangingPunct="0">
              <a:defRPr sz="1200">
                <a:latin typeface="Arial" charset="0"/>
                <a:ea typeface="ヒラギノ角ゴ Pro W3" pitchFamily="84"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52016" y="1"/>
            <a:ext cx="2945659" cy="496411"/>
          </a:xfrm>
          <a:prstGeom prst="rect">
            <a:avLst/>
          </a:prstGeom>
          <a:noFill/>
          <a:ln w="9525">
            <a:noFill/>
            <a:miter lim="800000"/>
            <a:headEnd/>
            <a:tailEnd/>
          </a:ln>
        </p:spPr>
        <p:txBody>
          <a:bodyPr vert="horz" wrap="square" lIns="91330" tIns="45665" rIns="91330" bIns="45665" numCol="1" anchor="t" anchorCtr="0" compatLnSpc="1">
            <a:prstTxWarp prst="textNoShape">
              <a:avLst/>
            </a:prstTxWarp>
          </a:bodyPr>
          <a:lstStyle>
            <a:lvl1pPr algn="r" eaLnBrk="0" hangingPunct="0">
              <a:defRPr sz="1200">
                <a:latin typeface="Arial" charset="0"/>
                <a:ea typeface="ヒラギノ角ゴ Pro W3" pitchFamily="84" charset="-128"/>
                <a:cs typeface="+mn-cs"/>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p:spPr>
        <p:txBody>
          <a:bodyPr vert="horz" wrap="square" lIns="91330" tIns="45665" rIns="91330" bIns="456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9431814"/>
            <a:ext cx="2945659" cy="496411"/>
          </a:xfrm>
          <a:prstGeom prst="rect">
            <a:avLst/>
          </a:prstGeom>
          <a:noFill/>
          <a:ln w="9525">
            <a:noFill/>
            <a:miter lim="800000"/>
            <a:headEnd/>
            <a:tailEnd/>
          </a:ln>
        </p:spPr>
        <p:txBody>
          <a:bodyPr vert="horz" wrap="square" lIns="91330" tIns="45665" rIns="91330" bIns="45665" numCol="1" anchor="b" anchorCtr="0" compatLnSpc="1">
            <a:prstTxWarp prst="textNoShape">
              <a:avLst/>
            </a:prstTxWarp>
          </a:bodyPr>
          <a:lstStyle>
            <a:lvl1pPr eaLnBrk="0" hangingPunct="0">
              <a:defRPr sz="1200">
                <a:latin typeface="Arial" charset="0"/>
                <a:ea typeface="ヒラギノ角ゴ Pro W3" pitchFamily="84"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52016" y="9431814"/>
            <a:ext cx="2945659" cy="496411"/>
          </a:xfrm>
          <a:prstGeom prst="rect">
            <a:avLst/>
          </a:prstGeom>
          <a:noFill/>
          <a:ln w="9525">
            <a:noFill/>
            <a:miter lim="800000"/>
            <a:headEnd/>
            <a:tailEnd/>
          </a:ln>
        </p:spPr>
        <p:txBody>
          <a:bodyPr vert="horz" wrap="square" lIns="91330" tIns="45665" rIns="91330" bIns="45665" numCol="1" anchor="b" anchorCtr="0" compatLnSpc="1">
            <a:prstTxWarp prst="textNoShape">
              <a:avLst/>
            </a:prstTxWarp>
          </a:bodyPr>
          <a:lstStyle>
            <a:lvl1pPr algn="r" eaLnBrk="0" hangingPunct="0">
              <a:defRPr sz="1200">
                <a:latin typeface="Arial" charset="0"/>
                <a:ea typeface="ヒラギノ角ゴ Pro W3" pitchFamily="84" charset="-128"/>
                <a:cs typeface="+mn-cs"/>
              </a:defRPr>
            </a:lvl1pPr>
          </a:lstStyle>
          <a:p>
            <a:pPr>
              <a:defRPr/>
            </a:pPr>
            <a:fld id="{125F1EA0-FC06-4AEF-8B1C-3F3C20FC99C5}" type="slidenum">
              <a:rPr lang="en-US"/>
              <a:pPr>
                <a:defRPr/>
              </a:pPr>
              <a:t>‹#›</a:t>
            </a:fld>
            <a:endParaRPr lang="en-US" dirty="0"/>
          </a:p>
        </p:txBody>
      </p:sp>
    </p:spTree>
    <p:extLst>
      <p:ext uri="{BB962C8B-B14F-4D97-AF65-F5344CB8AC3E}">
        <p14:creationId xmlns:p14="http://schemas.microsoft.com/office/powerpoint/2010/main" val="3177039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058" indent="-285407" eaLnBrk="0" hangingPunct="0">
              <a:defRPr sz="2400">
                <a:solidFill>
                  <a:schemeClr val="tx1"/>
                </a:solidFill>
                <a:latin typeface="Arial" pitchFamily="34" charset="0"/>
                <a:ea typeface="ヒラギノ角ゴ Pro W3"/>
                <a:cs typeface="ヒラギノ角ゴ Pro W3"/>
              </a:defRPr>
            </a:lvl2pPr>
            <a:lvl3pPr marL="1141628" indent="-228326" eaLnBrk="0" hangingPunct="0">
              <a:defRPr sz="2400">
                <a:solidFill>
                  <a:schemeClr val="tx1"/>
                </a:solidFill>
                <a:latin typeface="Arial" pitchFamily="34" charset="0"/>
                <a:ea typeface="ヒラギノ角ゴ Pro W3"/>
                <a:cs typeface="ヒラギノ角ゴ Pro W3"/>
              </a:defRPr>
            </a:lvl3pPr>
            <a:lvl4pPr marL="1598280" indent="-228326" eaLnBrk="0" hangingPunct="0">
              <a:defRPr sz="2400">
                <a:solidFill>
                  <a:schemeClr val="tx1"/>
                </a:solidFill>
                <a:latin typeface="Arial" pitchFamily="34" charset="0"/>
                <a:ea typeface="ヒラギノ角ゴ Pro W3"/>
                <a:cs typeface="ヒラギノ角ゴ Pro W3"/>
              </a:defRPr>
            </a:lvl4pPr>
            <a:lvl5pPr marL="2054931" indent="-228326" eaLnBrk="0" hangingPunct="0">
              <a:defRPr sz="2400">
                <a:solidFill>
                  <a:schemeClr val="tx1"/>
                </a:solidFill>
                <a:latin typeface="Arial" pitchFamily="34" charset="0"/>
                <a:ea typeface="ヒラギノ角ゴ Pro W3"/>
                <a:cs typeface="ヒラギノ角ゴ Pro W3"/>
              </a:defRPr>
            </a:lvl5pPr>
            <a:lvl6pPr marL="2511582" indent="-228326"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68234" indent="-228326"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4885" indent="-228326"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1537" indent="-228326"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F792F94F-C4C9-4C8F-A039-8FD511A5BB1E}" type="slidenum">
              <a:rPr lang="en-AU" sz="1200"/>
              <a:pPr/>
              <a:t>1</a:t>
            </a:fld>
            <a:endParaRPr lang="en-AU" sz="1200"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ヒラギノ角ゴ Pro W3"/>
              </a:rPr>
              <a:t>Acknowledgments.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25F1EA0-FC06-4AEF-8B1C-3F3C20FC99C5}" type="slidenum">
              <a:rPr lang="en-US" smtClean="0"/>
              <a:pPr>
                <a:defRPr/>
              </a:pPr>
              <a:t>4</a:t>
            </a:fld>
            <a:endParaRPr lang="en-US"/>
          </a:p>
        </p:txBody>
      </p:sp>
    </p:spTree>
    <p:extLst>
      <p:ext uri="{BB962C8B-B14F-4D97-AF65-F5344CB8AC3E}">
        <p14:creationId xmlns:p14="http://schemas.microsoft.com/office/powerpoint/2010/main" val="4060184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4427538" y="981075"/>
            <a:ext cx="38830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gn="r" eaLnBrk="0" hangingPunct="0">
              <a:lnSpc>
                <a:spcPts val="3700"/>
              </a:lnSpc>
              <a:defRPr/>
            </a:pPr>
            <a:r>
              <a:rPr lang="en-AU" sz="2600" b="1" dirty="0">
                <a:solidFill>
                  <a:schemeClr val="bg1"/>
                </a:solidFill>
                <a:cs typeface="+mn-cs"/>
              </a:rPr>
              <a:t>Speaker Name</a:t>
            </a:r>
          </a:p>
          <a:p>
            <a:pPr algn="r" eaLnBrk="0" hangingPunct="0">
              <a:lnSpc>
                <a:spcPts val="3700"/>
              </a:lnSpc>
              <a:defRPr/>
            </a:pPr>
            <a:r>
              <a:rPr lang="en-AU" sz="2600" dirty="0">
                <a:solidFill>
                  <a:schemeClr val="bg1"/>
                </a:solidFill>
                <a:cs typeface="+mn-cs"/>
              </a:rPr>
              <a:t>Speaker Title</a:t>
            </a:r>
          </a:p>
        </p:txBody>
      </p:sp>
      <p:sp>
        <p:nvSpPr>
          <p:cNvPr id="4" name="TextBox 1"/>
          <p:cNvSpPr txBox="1">
            <a:spLocks noChangeArrowheads="1"/>
          </p:cNvSpPr>
          <p:nvPr/>
        </p:nvSpPr>
        <p:spPr bwMode="auto">
          <a:xfrm>
            <a:off x="7561263" y="2020888"/>
            <a:ext cx="725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gn="r" eaLnBrk="0" hangingPunct="0">
              <a:defRPr/>
            </a:pPr>
            <a:r>
              <a:rPr lang="en-AU" sz="2000" dirty="0">
                <a:solidFill>
                  <a:srgbClr val="00FFFF"/>
                </a:solidFill>
                <a:cs typeface="+mn-cs"/>
              </a:rPr>
              <a:t>Date</a:t>
            </a:r>
          </a:p>
        </p:txBody>
      </p:sp>
      <p:sp>
        <p:nvSpPr>
          <p:cNvPr id="8" name="Rectangle 2"/>
          <p:cNvSpPr>
            <a:spLocks noGrp="1" noChangeArrowheads="1"/>
          </p:cNvSpPr>
          <p:nvPr>
            <p:ph type="ctrTitle"/>
          </p:nvPr>
        </p:nvSpPr>
        <p:spPr>
          <a:xfrm>
            <a:off x="838200" y="3946525"/>
            <a:ext cx="7086600" cy="2362200"/>
          </a:xfrm>
        </p:spPr>
        <p:txBody>
          <a:bodyPr/>
          <a:lstStyle>
            <a:lvl1pPr>
              <a:defRPr sz="4200" b="1" i="0" baseline="0">
                <a:solidFill>
                  <a:schemeClr val="bg1"/>
                </a:solidFill>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329391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7052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4550" y="2057400"/>
            <a:ext cx="1695450" cy="4419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2057400"/>
            <a:ext cx="4933950"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60788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1"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420938"/>
            <a:ext cx="47164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91569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068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1"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3" y="3460750"/>
            <a:ext cx="47164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3886200"/>
            <a:ext cx="3314700" cy="259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305300" y="3886200"/>
            <a:ext cx="3314700" cy="259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037367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843"/>
            <a:ext cx="7931224"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2150318"/>
            <a:ext cx="3898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90080"/>
            <a:ext cx="3898776" cy="35192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499992" y="2150318"/>
            <a:ext cx="38874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9992" y="2790080"/>
            <a:ext cx="3887415" cy="35192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4972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2892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57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6247"/>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816247"/>
            <a:ext cx="4741366" cy="55650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978297"/>
            <a:ext cx="3008313" cy="44030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258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1736"/>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89391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792288" y="564847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749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981075"/>
            <a:ext cx="71897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smtClean="0"/>
              <a:t>Heading</a:t>
            </a:r>
          </a:p>
        </p:txBody>
      </p:sp>
      <p:sp>
        <p:nvSpPr>
          <p:cNvPr id="1027" name="Rectangle 3"/>
          <p:cNvSpPr>
            <a:spLocks noGrp="1" noChangeArrowheads="1"/>
          </p:cNvSpPr>
          <p:nvPr>
            <p:ph type="body" idx="1"/>
          </p:nvPr>
        </p:nvSpPr>
        <p:spPr bwMode="auto">
          <a:xfrm>
            <a:off x="838200" y="2809875"/>
            <a:ext cx="7189788"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smtClean="0"/>
              <a:t>First level bullet point</a:t>
            </a:r>
          </a:p>
          <a:p>
            <a:pPr lvl="1"/>
            <a:r>
              <a:rPr lang="en-AU" smtClean="0"/>
              <a:t>Second level bullet point</a:t>
            </a:r>
          </a:p>
          <a:p>
            <a:pPr lvl="2"/>
            <a:r>
              <a:rPr lang="en-AU" smtClean="0"/>
              <a:t>Third level bullet point</a:t>
            </a:r>
          </a:p>
          <a:p>
            <a:pPr lvl="3"/>
            <a:r>
              <a:rPr lang="en-AU" smtClean="0"/>
              <a:t>Fourth level bullet point</a:t>
            </a:r>
          </a:p>
          <a:p>
            <a:pPr lvl="4"/>
            <a:r>
              <a:rPr lang="en-AU" smtClean="0"/>
              <a:t>Fifth level bullet point</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29" r:id="rId3"/>
    <p:sldLayoutId id="214748373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fontAlgn="base" hangingPunct="1">
        <a:spcBef>
          <a:spcPct val="0"/>
        </a:spcBef>
        <a:spcAft>
          <a:spcPct val="0"/>
        </a:spcAft>
        <a:defRPr sz="3800">
          <a:solidFill>
            <a:schemeClr val="tx2"/>
          </a:solidFill>
          <a:latin typeface="+mj-lt"/>
          <a:ea typeface="+mj-ea"/>
          <a:cs typeface="ヒラギノ角ゴ Pro W3"/>
        </a:defRPr>
      </a:lvl1pPr>
      <a:lvl2pPr algn="l" rtl="0" eaLnBrk="1" fontAlgn="base" hangingPunct="1">
        <a:spcBef>
          <a:spcPct val="0"/>
        </a:spcBef>
        <a:spcAft>
          <a:spcPct val="0"/>
        </a:spcAft>
        <a:defRPr sz="3800">
          <a:solidFill>
            <a:schemeClr val="tx2"/>
          </a:solidFill>
          <a:latin typeface="Arial" charset="0"/>
          <a:ea typeface="ヒラギノ角ゴ Pro W3" pitchFamily="84" charset="-128"/>
          <a:cs typeface="ヒラギノ角ゴ Pro W3"/>
        </a:defRPr>
      </a:lvl2pPr>
      <a:lvl3pPr algn="l" rtl="0" eaLnBrk="1" fontAlgn="base" hangingPunct="1">
        <a:spcBef>
          <a:spcPct val="0"/>
        </a:spcBef>
        <a:spcAft>
          <a:spcPct val="0"/>
        </a:spcAft>
        <a:defRPr sz="3800">
          <a:solidFill>
            <a:schemeClr val="tx2"/>
          </a:solidFill>
          <a:latin typeface="Arial" charset="0"/>
          <a:ea typeface="ヒラギノ角ゴ Pro W3" pitchFamily="84" charset="-128"/>
          <a:cs typeface="ヒラギノ角ゴ Pro W3"/>
        </a:defRPr>
      </a:lvl3pPr>
      <a:lvl4pPr algn="l" rtl="0" eaLnBrk="1" fontAlgn="base" hangingPunct="1">
        <a:spcBef>
          <a:spcPct val="0"/>
        </a:spcBef>
        <a:spcAft>
          <a:spcPct val="0"/>
        </a:spcAft>
        <a:defRPr sz="3800">
          <a:solidFill>
            <a:schemeClr val="tx2"/>
          </a:solidFill>
          <a:latin typeface="Arial" charset="0"/>
          <a:ea typeface="ヒラギノ角ゴ Pro W3" pitchFamily="84" charset="-128"/>
          <a:cs typeface="ヒラギノ角ゴ Pro W3"/>
        </a:defRPr>
      </a:lvl4pPr>
      <a:lvl5pPr algn="l" rtl="0" eaLnBrk="1" fontAlgn="base" hangingPunct="1">
        <a:spcBef>
          <a:spcPct val="0"/>
        </a:spcBef>
        <a:spcAft>
          <a:spcPct val="0"/>
        </a:spcAft>
        <a:defRPr sz="3800">
          <a:solidFill>
            <a:schemeClr val="tx2"/>
          </a:solidFill>
          <a:latin typeface="Arial" charset="0"/>
          <a:ea typeface="ヒラギノ角ゴ Pro W3" pitchFamily="84" charset="-128"/>
          <a:cs typeface="ヒラギノ角ゴ Pro W3"/>
        </a:defRPr>
      </a:lvl5pPr>
      <a:lvl6pPr marL="457200" algn="l" rtl="0" eaLnBrk="1" fontAlgn="base" hangingPunct="1">
        <a:spcBef>
          <a:spcPct val="0"/>
        </a:spcBef>
        <a:spcAft>
          <a:spcPct val="0"/>
        </a:spcAft>
        <a:defRPr sz="3800">
          <a:solidFill>
            <a:schemeClr val="tx2"/>
          </a:solidFill>
          <a:latin typeface="Arial" charset="0"/>
          <a:ea typeface="ヒラギノ角ゴ Pro W3" pitchFamily="84" charset="-128"/>
        </a:defRPr>
      </a:lvl6pPr>
      <a:lvl7pPr marL="914400" algn="l" rtl="0" eaLnBrk="1" fontAlgn="base" hangingPunct="1">
        <a:spcBef>
          <a:spcPct val="0"/>
        </a:spcBef>
        <a:spcAft>
          <a:spcPct val="0"/>
        </a:spcAft>
        <a:defRPr sz="3800">
          <a:solidFill>
            <a:schemeClr val="tx2"/>
          </a:solidFill>
          <a:latin typeface="Arial" charset="0"/>
          <a:ea typeface="ヒラギノ角ゴ Pro W3" pitchFamily="84" charset="-128"/>
        </a:defRPr>
      </a:lvl7pPr>
      <a:lvl8pPr marL="1371600" algn="l" rtl="0" eaLnBrk="1" fontAlgn="base" hangingPunct="1">
        <a:spcBef>
          <a:spcPct val="0"/>
        </a:spcBef>
        <a:spcAft>
          <a:spcPct val="0"/>
        </a:spcAft>
        <a:defRPr sz="3800">
          <a:solidFill>
            <a:schemeClr val="tx2"/>
          </a:solidFill>
          <a:latin typeface="Arial" charset="0"/>
          <a:ea typeface="ヒラギノ角ゴ Pro W3" pitchFamily="84" charset="-128"/>
        </a:defRPr>
      </a:lvl8pPr>
      <a:lvl9pPr marL="1828800" algn="l" rtl="0" eaLnBrk="1" fontAlgn="base" hangingPunct="1">
        <a:spcBef>
          <a:spcPct val="0"/>
        </a:spcBef>
        <a:spcAft>
          <a:spcPct val="0"/>
        </a:spcAft>
        <a:defRPr sz="3800">
          <a:solidFill>
            <a:schemeClr val="tx2"/>
          </a:solidFill>
          <a:latin typeface="Arial" charset="0"/>
          <a:ea typeface="ヒラギノ角ゴ Pro W3" pitchFamily="84" charset="-128"/>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0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buChar char="–"/>
        <a:defRPr sz="16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14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kids@humanrights.gov.a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2699792" y="521772"/>
            <a:ext cx="5760640" cy="199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lnSpc>
                <a:spcPts val="3700"/>
              </a:lnSpc>
            </a:pPr>
            <a:r>
              <a:rPr lang="en-AU" sz="2800" b="1" dirty="0" smtClean="0">
                <a:solidFill>
                  <a:schemeClr val="bg1"/>
                </a:solidFill>
              </a:rPr>
              <a:t>Megan Mitchell </a:t>
            </a:r>
          </a:p>
          <a:p>
            <a:pPr algn="r">
              <a:lnSpc>
                <a:spcPts val="3700"/>
              </a:lnSpc>
            </a:pPr>
            <a:r>
              <a:rPr lang="en-AU" sz="2800" b="1" dirty="0" smtClean="0">
                <a:solidFill>
                  <a:schemeClr val="bg1"/>
                </a:solidFill>
              </a:rPr>
              <a:t>National Children’s Commissioner</a:t>
            </a:r>
          </a:p>
          <a:p>
            <a:pPr algn="r">
              <a:lnSpc>
                <a:spcPts val="3700"/>
              </a:lnSpc>
            </a:pPr>
            <a:endParaRPr lang="en-AU" sz="2000" b="1" dirty="0" smtClean="0">
              <a:solidFill>
                <a:schemeClr val="bg1"/>
              </a:solidFill>
            </a:endParaRPr>
          </a:p>
        </p:txBody>
      </p:sp>
      <p:sp>
        <p:nvSpPr>
          <p:cNvPr id="5123" name="TextBox 1"/>
          <p:cNvSpPr txBox="1">
            <a:spLocks noChangeArrowheads="1"/>
          </p:cNvSpPr>
          <p:nvPr/>
        </p:nvSpPr>
        <p:spPr bwMode="auto">
          <a:xfrm>
            <a:off x="5020424" y="1988840"/>
            <a:ext cx="34400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AU" sz="2000" dirty="0" smtClean="0">
                <a:solidFill>
                  <a:srgbClr val="00FFFF"/>
                </a:solidFill>
              </a:rPr>
              <a:t> </a:t>
            </a:r>
            <a:r>
              <a:rPr lang="en-AU" sz="2800" dirty="0" smtClean="0">
                <a:solidFill>
                  <a:srgbClr val="00FFFF"/>
                </a:solidFill>
              </a:rPr>
              <a:t>18 March 2014</a:t>
            </a:r>
            <a:endParaRPr lang="en-AU" sz="2800" dirty="0">
              <a:solidFill>
                <a:srgbClr val="00FFFF"/>
              </a:solidFill>
            </a:endParaRPr>
          </a:p>
        </p:txBody>
      </p:sp>
      <p:sp>
        <p:nvSpPr>
          <p:cNvPr id="5124" name="Rectangle 2"/>
          <p:cNvSpPr>
            <a:spLocks noGrp="1" noChangeArrowheads="1"/>
          </p:cNvSpPr>
          <p:nvPr>
            <p:ph type="ctrTitle"/>
          </p:nvPr>
        </p:nvSpPr>
        <p:spPr>
          <a:xfrm>
            <a:off x="107504" y="2708920"/>
            <a:ext cx="8568951" cy="2880320"/>
          </a:xfrm>
        </p:spPr>
        <p:txBody>
          <a:bodyPr/>
          <a:lstStyle/>
          <a:p>
            <a:r>
              <a:rPr lang="en-AU" sz="3200" dirty="0"/>
              <a:t>Safeguarding the mental health of children and ensuring the opportunity to thrive – themes emerging from the Big Banter</a:t>
            </a:r>
            <a:r>
              <a:rPr lang="en-AU" sz="3600" dirty="0"/>
              <a:t/>
            </a:r>
            <a:br>
              <a:rPr lang="en-AU" sz="3600" dirty="0"/>
            </a:br>
            <a:r>
              <a:rPr lang="en-AU" sz="2400" dirty="0"/>
              <a:t/>
            </a:r>
            <a:br>
              <a:rPr lang="en-AU" sz="2400" dirty="0"/>
            </a:br>
            <a:r>
              <a:rPr lang="en-AU" sz="2000" dirty="0"/>
              <a:t>Meeting of the Community Reference Group (Advisory group to the RCH Mental Health) </a:t>
            </a:r>
            <a:br>
              <a:rPr lang="en-AU" sz="2000" dirty="0"/>
            </a:br>
            <a:r>
              <a:rPr lang="en-AU" sz="2000" dirty="0" smtClean="0"/>
              <a:t>Royal Children’s Hospital Melbourne</a:t>
            </a:r>
            <a:br>
              <a:rPr lang="en-AU" sz="2000" dirty="0" smtClean="0"/>
            </a:br>
            <a:r>
              <a:rPr lang="en-AU" sz="2400" dirty="0"/>
              <a:t/>
            </a:r>
            <a:br>
              <a:rPr lang="en-AU" sz="2400" dirty="0"/>
            </a:br>
            <a:r>
              <a:rPr lang="en-AU" sz="2400" dirty="0" smtClean="0"/>
              <a:t>CHECK AGAINST DELIVERY</a:t>
            </a:r>
            <a:r>
              <a:rPr lang="en-AU" sz="2400" dirty="0"/>
              <a:t/>
            </a:r>
            <a:br>
              <a:rPr lang="en-AU" sz="2400" dirty="0"/>
            </a:br>
            <a:r>
              <a:rPr lang="en-AU" sz="2200" dirty="0" smtClean="0">
                <a:ea typeface="Times New Roman"/>
              </a:rPr>
              <a:t/>
            </a:r>
            <a:br>
              <a:rPr lang="en-AU" sz="2200" dirty="0" smtClean="0">
                <a:ea typeface="Times New Roman"/>
              </a:rPr>
            </a:br>
            <a:endParaRPr lang="en-AU" sz="2200" dirty="0">
              <a:effectLst/>
              <a:ea typeface="Times New Roman"/>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692696"/>
            <a:ext cx="5018799" cy="592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65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518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462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981075"/>
            <a:ext cx="7128396" cy="863749"/>
          </a:xfrm>
        </p:spPr>
        <p:txBody>
          <a:bodyPr/>
          <a:lstStyle/>
          <a:p>
            <a:r>
              <a:rPr lang="en-AU" dirty="0" smtClean="0"/>
              <a:t>Legislative functions</a:t>
            </a:r>
            <a:endParaRPr lang="en-AU" dirty="0"/>
          </a:p>
        </p:txBody>
      </p:sp>
      <p:sp>
        <p:nvSpPr>
          <p:cNvPr id="3" name="Content Placeholder 2"/>
          <p:cNvSpPr>
            <a:spLocks noGrp="1"/>
          </p:cNvSpPr>
          <p:nvPr>
            <p:ph idx="4294967295"/>
          </p:nvPr>
        </p:nvSpPr>
        <p:spPr>
          <a:xfrm>
            <a:off x="683568" y="1772816"/>
            <a:ext cx="7344816" cy="4464496"/>
          </a:xfrm>
        </p:spPr>
        <p:txBody>
          <a:bodyPr/>
          <a:lstStyle/>
          <a:p>
            <a:r>
              <a:rPr lang="en-AU" sz="2000" dirty="0" smtClean="0"/>
              <a:t>submitting </a:t>
            </a:r>
            <a:r>
              <a:rPr lang="en-AU" sz="2000" dirty="0"/>
              <a:t>a report to the Minister as soon as practicable after 30 June in each year</a:t>
            </a:r>
          </a:p>
          <a:p>
            <a:pPr lvl="0"/>
            <a:r>
              <a:rPr lang="en-AU" sz="2000" dirty="0"/>
              <a:t>promoting discussion and awareness of matters relating to the human rights of children in Australia</a:t>
            </a:r>
          </a:p>
          <a:p>
            <a:pPr lvl="0"/>
            <a:r>
              <a:rPr lang="en-AU" sz="2000" dirty="0"/>
              <a:t>undertaking research, or educational or other programs, for the purpose of promoting respect for the human rights of children in Australia, and promoting the enjoyment and exercise of human rights by children in Australia</a:t>
            </a:r>
          </a:p>
          <a:p>
            <a:pPr lvl="0"/>
            <a:r>
              <a:rPr lang="en-AU" sz="2000" dirty="0"/>
              <a:t>examining existing and proposed Commonwealth enactments for the purpose of ascertaining whether they recognise and protect the human rights of children in Australia, and to report to the Minister the results of any such examination.</a:t>
            </a:r>
          </a:p>
          <a:p>
            <a:endParaRPr lang="en-AU" sz="2000" dirty="0"/>
          </a:p>
        </p:txBody>
      </p:sp>
    </p:spTree>
    <p:extLst>
      <p:ext uri="{BB962C8B-B14F-4D97-AF65-F5344CB8AC3E}">
        <p14:creationId xmlns:p14="http://schemas.microsoft.com/office/powerpoint/2010/main" val="193460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4139952" y="1268759"/>
            <a:ext cx="4176464" cy="518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0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buChar char="–"/>
              <a:defRPr sz="16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14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a:buFont typeface="+mj-lt"/>
              <a:buAutoNum type="arabicPeriod"/>
            </a:pPr>
            <a:r>
              <a:rPr lang="en-AU" sz="1800" dirty="0" smtClean="0"/>
              <a:t>States </a:t>
            </a:r>
            <a:r>
              <a:rPr lang="en-AU" sz="1800" dirty="0"/>
              <a:t>Parties shall assure to the child who is capable of forming his or her own views the right to express those views freely in all matters affecting the child, the views of the child being given due weight in accordance with the age and maturity of the child</a:t>
            </a:r>
            <a:r>
              <a:rPr lang="en-AU" sz="1800" dirty="0" smtClean="0"/>
              <a:t>.</a:t>
            </a:r>
          </a:p>
          <a:p>
            <a:pPr>
              <a:buFont typeface="+mj-lt"/>
              <a:buAutoNum type="arabicPeriod"/>
            </a:pPr>
            <a:endParaRPr lang="en-AU" sz="1800" dirty="0"/>
          </a:p>
          <a:p>
            <a:pPr>
              <a:buFont typeface="+mj-lt"/>
              <a:buAutoNum type="arabicPeriod"/>
            </a:pPr>
            <a:r>
              <a:rPr lang="en-AU" sz="1800" dirty="0" smtClean="0"/>
              <a:t>For </a:t>
            </a:r>
            <a:r>
              <a:rPr lang="en-AU" sz="1800" dirty="0"/>
              <a:t>this purpose, the child shall in particular be provided the opportunity to be heard in any judicial and administrative proceedings affecting the child, either directly, or through a representative or an appropriate body, in a manner consistent with the procedural rules of national law. </a:t>
            </a:r>
            <a:endParaRPr lang="en-AU" sz="1800" dirty="0">
              <a:effectLst/>
            </a:endParaRPr>
          </a:p>
        </p:txBody>
      </p:sp>
      <p:sp>
        <p:nvSpPr>
          <p:cNvPr id="2" name="Title 1"/>
          <p:cNvSpPr>
            <a:spLocks noGrp="1"/>
          </p:cNvSpPr>
          <p:nvPr>
            <p:ph type="title"/>
          </p:nvPr>
        </p:nvSpPr>
        <p:spPr>
          <a:xfrm>
            <a:off x="409575" y="692696"/>
            <a:ext cx="6106641" cy="504057"/>
          </a:xfrm>
        </p:spPr>
        <p:txBody>
          <a:bodyPr/>
          <a:lstStyle/>
          <a:p>
            <a:r>
              <a:rPr lang="en-US" sz="2800" dirty="0" smtClean="0"/>
              <a:t>Article 12 – the right to be heard</a:t>
            </a:r>
            <a:r>
              <a:rPr lang="en-US" sz="2800" i="1" dirty="0" smtClean="0"/>
              <a:t/>
            </a:r>
            <a:br>
              <a:rPr lang="en-US" sz="2800" i="1" dirty="0" smtClean="0"/>
            </a:br>
            <a:endParaRPr lang="en-US" sz="2800" i="1" dirty="0"/>
          </a:p>
        </p:txBody>
      </p:sp>
      <p:pic>
        <p:nvPicPr>
          <p:cNvPr id="1026" name="Picture 2" descr="S:\Commission Processes\Team Work Planning Space\CRT\CRT Statutory Report\Final Report Photos\3. Chapter 1 - 10 July 2013 of a child from Northfield Primary in Adelaide, 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549" y="1700808"/>
            <a:ext cx="3308645" cy="441152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746306" y="6308280"/>
            <a:ext cx="3177622" cy="34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800">
                <a:solidFill>
                  <a:schemeClr val="tx2"/>
                </a:solidFill>
                <a:latin typeface="+mj-lt"/>
                <a:ea typeface="+mj-ea"/>
                <a:cs typeface="ヒラギノ角ゴ Pro W3"/>
              </a:defRPr>
            </a:lvl1pPr>
            <a:lvl2pPr algn="l" rtl="0" eaLnBrk="1" fontAlgn="base" hangingPunct="1">
              <a:spcBef>
                <a:spcPct val="0"/>
              </a:spcBef>
              <a:spcAft>
                <a:spcPct val="0"/>
              </a:spcAft>
              <a:defRPr sz="3800">
                <a:solidFill>
                  <a:schemeClr val="tx2"/>
                </a:solidFill>
                <a:latin typeface="Arial" charset="0"/>
                <a:ea typeface="ヒラギノ角ゴ Pro W3" pitchFamily="84" charset="-128"/>
                <a:cs typeface="ヒラギノ角ゴ Pro W3"/>
              </a:defRPr>
            </a:lvl2pPr>
            <a:lvl3pPr algn="l" rtl="0" eaLnBrk="1" fontAlgn="base" hangingPunct="1">
              <a:spcBef>
                <a:spcPct val="0"/>
              </a:spcBef>
              <a:spcAft>
                <a:spcPct val="0"/>
              </a:spcAft>
              <a:defRPr sz="3800">
                <a:solidFill>
                  <a:schemeClr val="tx2"/>
                </a:solidFill>
                <a:latin typeface="Arial" charset="0"/>
                <a:ea typeface="ヒラギノ角ゴ Pro W3" pitchFamily="84" charset="-128"/>
                <a:cs typeface="ヒラギノ角ゴ Pro W3"/>
              </a:defRPr>
            </a:lvl3pPr>
            <a:lvl4pPr algn="l" rtl="0" eaLnBrk="1" fontAlgn="base" hangingPunct="1">
              <a:spcBef>
                <a:spcPct val="0"/>
              </a:spcBef>
              <a:spcAft>
                <a:spcPct val="0"/>
              </a:spcAft>
              <a:defRPr sz="3800">
                <a:solidFill>
                  <a:schemeClr val="tx2"/>
                </a:solidFill>
                <a:latin typeface="Arial" charset="0"/>
                <a:ea typeface="ヒラギノ角ゴ Pro W3" pitchFamily="84" charset="-128"/>
                <a:cs typeface="ヒラギノ角ゴ Pro W3"/>
              </a:defRPr>
            </a:lvl4pPr>
            <a:lvl5pPr algn="l" rtl="0" eaLnBrk="1" fontAlgn="base" hangingPunct="1">
              <a:spcBef>
                <a:spcPct val="0"/>
              </a:spcBef>
              <a:spcAft>
                <a:spcPct val="0"/>
              </a:spcAft>
              <a:defRPr sz="3800">
                <a:solidFill>
                  <a:schemeClr val="tx2"/>
                </a:solidFill>
                <a:latin typeface="Arial" charset="0"/>
                <a:ea typeface="ヒラギノ角ゴ Pro W3" pitchFamily="84" charset="-128"/>
                <a:cs typeface="ヒラギノ角ゴ Pro W3"/>
              </a:defRPr>
            </a:lvl5pPr>
            <a:lvl6pPr marL="457200" algn="l" rtl="0" eaLnBrk="1" fontAlgn="base" hangingPunct="1">
              <a:spcBef>
                <a:spcPct val="0"/>
              </a:spcBef>
              <a:spcAft>
                <a:spcPct val="0"/>
              </a:spcAft>
              <a:defRPr sz="3800">
                <a:solidFill>
                  <a:schemeClr val="tx2"/>
                </a:solidFill>
                <a:latin typeface="Arial" charset="0"/>
                <a:ea typeface="ヒラギノ角ゴ Pro W3" pitchFamily="84" charset="-128"/>
              </a:defRPr>
            </a:lvl6pPr>
            <a:lvl7pPr marL="914400" algn="l" rtl="0" eaLnBrk="1" fontAlgn="base" hangingPunct="1">
              <a:spcBef>
                <a:spcPct val="0"/>
              </a:spcBef>
              <a:spcAft>
                <a:spcPct val="0"/>
              </a:spcAft>
              <a:defRPr sz="3800">
                <a:solidFill>
                  <a:schemeClr val="tx2"/>
                </a:solidFill>
                <a:latin typeface="Arial" charset="0"/>
                <a:ea typeface="ヒラギノ角ゴ Pro W3" pitchFamily="84" charset="-128"/>
              </a:defRPr>
            </a:lvl7pPr>
            <a:lvl8pPr marL="1371600" algn="l" rtl="0" eaLnBrk="1" fontAlgn="base" hangingPunct="1">
              <a:spcBef>
                <a:spcPct val="0"/>
              </a:spcBef>
              <a:spcAft>
                <a:spcPct val="0"/>
              </a:spcAft>
              <a:defRPr sz="3800">
                <a:solidFill>
                  <a:schemeClr val="tx2"/>
                </a:solidFill>
                <a:latin typeface="Arial" charset="0"/>
                <a:ea typeface="ヒラギノ角ゴ Pro W3" pitchFamily="84" charset="-128"/>
              </a:defRPr>
            </a:lvl8pPr>
            <a:lvl9pPr marL="1828800" algn="l" rtl="0" eaLnBrk="1" fontAlgn="base" hangingPunct="1">
              <a:spcBef>
                <a:spcPct val="0"/>
              </a:spcBef>
              <a:spcAft>
                <a:spcPct val="0"/>
              </a:spcAft>
              <a:defRPr sz="3800">
                <a:solidFill>
                  <a:schemeClr val="tx2"/>
                </a:solidFill>
                <a:latin typeface="Arial" charset="0"/>
                <a:ea typeface="ヒラギノ角ゴ Pro W3" pitchFamily="84" charset="-128"/>
              </a:defRPr>
            </a:lvl9pPr>
          </a:lstStyle>
          <a:p>
            <a:r>
              <a:rPr lang="en-AU" sz="1200" dirty="0" smtClean="0"/>
              <a:t>Photo of a child from the </a:t>
            </a:r>
            <a:r>
              <a:rPr lang="en-AU" sz="1200" i="1" dirty="0" smtClean="0"/>
              <a:t>Big Banter</a:t>
            </a:r>
            <a:endParaRPr lang="en-AU" sz="12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44463"/>
            <a:ext cx="2651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767456"/>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4752528" cy="4176464"/>
          </a:xfrm>
        </p:spPr>
        <p:txBody>
          <a:bodyPr/>
          <a:lstStyle/>
          <a:p>
            <a:r>
              <a:rPr lang="en-AU" sz="3200" b="1" dirty="0" smtClean="0"/>
              <a:t/>
            </a:r>
            <a:br>
              <a:rPr lang="en-AU" sz="3200" b="1" dirty="0" smtClean="0"/>
            </a:br>
            <a:r>
              <a:rPr lang="en-AU" b="1" dirty="0" smtClean="0"/>
              <a:t>The Big Banter</a:t>
            </a:r>
            <a:r>
              <a:rPr lang="en-AU" sz="4000" b="1" dirty="0" smtClean="0"/>
              <a:t/>
            </a:r>
            <a:br>
              <a:rPr lang="en-AU" sz="4000" b="1" dirty="0" smtClean="0"/>
            </a:br>
            <a:r>
              <a:rPr lang="en-AU" sz="4000" b="1" dirty="0"/>
              <a:t/>
            </a:r>
            <a:br>
              <a:rPr lang="en-AU" sz="4000" b="1" dirty="0"/>
            </a:br>
            <a:r>
              <a:rPr lang="en-AU" sz="1800" b="1" dirty="0" smtClean="0"/>
              <a:t> </a:t>
            </a:r>
            <a:br>
              <a:rPr lang="en-AU" sz="1800" b="1" dirty="0" smtClean="0"/>
            </a:br>
            <a:r>
              <a:rPr lang="en-AU" sz="1800" b="1" dirty="0" smtClean="0"/>
              <a:t/>
            </a:r>
            <a:br>
              <a:rPr lang="en-AU" sz="1800" b="1" dirty="0" smtClean="0"/>
            </a:br>
            <a:r>
              <a:rPr lang="en-AU" sz="2000" b="1" dirty="0" smtClean="0"/>
              <a:t>email: </a:t>
            </a:r>
            <a:r>
              <a:rPr lang="en-AU" sz="2000" u="sng" dirty="0" smtClean="0">
                <a:solidFill>
                  <a:schemeClr val="tx1"/>
                </a:solidFill>
                <a:hlinkClick r:id="rId3"/>
              </a:rPr>
              <a:t>kids@humanrights.gov.au</a:t>
            </a:r>
            <a:r>
              <a:rPr lang="en-AU" sz="4000" b="1" dirty="0" smtClean="0"/>
              <a:t/>
            </a:r>
            <a:br>
              <a:rPr lang="en-AU" sz="4000" b="1" dirty="0" smtClean="0"/>
            </a:br>
            <a:endParaRPr lang="en-AU" sz="3100" b="1" dirty="0"/>
          </a:p>
        </p:txBody>
      </p:sp>
      <p:pic>
        <p:nvPicPr>
          <p:cNvPr id="7" name="Content Placeholder 6"/>
          <p:cNvPicPr>
            <a:picLocks noGrp="1"/>
          </p:cNvPicPr>
          <p:nvPr>
            <p:ph idx="1"/>
          </p:nvPr>
        </p:nvPicPr>
        <p:blipFill rotWithShape="1">
          <a:blip r:embed="rId4"/>
          <a:srcRect l="65060" t="10169" r="16137" b="-1412"/>
          <a:stretch/>
        </p:blipFill>
        <p:spPr bwMode="auto">
          <a:xfrm>
            <a:off x="4499992" y="1052736"/>
            <a:ext cx="3672408" cy="4824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494004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703580" y="692150"/>
            <a:ext cx="7736840" cy="5473700"/>
          </a:xfrm>
          <a:prstGeom prst="rect">
            <a:avLst/>
          </a:prstGeom>
        </p:spPr>
      </p:pic>
    </p:spTree>
    <p:extLst>
      <p:ext uri="{BB962C8B-B14F-4D97-AF65-F5344CB8AC3E}">
        <p14:creationId xmlns:p14="http://schemas.microsoft.com/office/powerpoint/2010/main" val="89965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64705"/>
            <a:ext cx="7128396" cy="792088"/>
          </a:xfrm>
        </p:spPr>
        <p:txBody>
          <a:bodyPr/>
          <a:lstStyle/>
          <a:p>
            <a:r>
              <a:rPr lang="en-AU" dirty="0" smtClean="0"/>
              <a:t>Children’s Rights Report 2013</a:t>
            </a:r>
            <a:br>
              <a:rPr lang="en-AU" dirty="0" smtClean="0"/>
            </a:br>
            <a:r>
              <a:rPr lang="en-AU" dirty="0"/>
              <a:t/>
            </a:r>
            <a:br>
              <a:rPr lang="en-AU" dirty="0"/>
            </a:br>
            <a:r>
              <a:rPr lang="en-AU" dirty="0" smtClean="0"/>
              <a:t> </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628800"/>
            <a:ext cx="3181350" cy="451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25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7189788" cy="1143000"/>
          </a:xfrm>
        </p:spPr>
        <p:txBody>
          <a:bodyPr/>
          <a:lstStyle/>
          <a:p>
            <a:r>
              <a:rPr lang="en-AU" dirty="0" smtClean="0"/>
              <a:t>Five emerging themes from the Children’s Rights Report</a:t>
            </a:r>
            <a:endParaRPr lang="en-AU" dirty="0"/>
          </a:p>
        </p:txBody>
      </p:sp>
      <p:sp>
        <p:nvSpPr>
          <p:cNvPr id="3" name="Content Placeholder 2"/>
          <p:cNvSpPr>
            <a:spLocks noGrp="1"/>
          </p:cNvSpPr>
          <p:nvPr>
            <p:ph idx="1"/>
          </p:nvPr>
        </p:nvSpPr>
        <p:spPr>
          <a:xfrm>
            <a:off x="683568" y="2636912"/>
            <a:ext cx="7189788" cy="3888432"/>
          </a:xfrm>
        </p:spPr>
        <p:txBody>
          <a:bodyPr/>
          <a:lstStyle/>
          <a:p>
            <a:pPr lvl="0"/>
            <a:r>
              <a:rPr lang="en-AU" sz="3200" dirty="0"/>
              <a:t>A right to be heard</a:t>
            </a:r>
          </a:p>
          <a:p>
            <a:pPr lvl="0"/>
            <a:r>
              <a:rPr lang="en-AU" sz="3200" dirty="0"/>
              <a:t>Freedom from violence, abuse and neglect </a:t>
            </a:r>
          </a:p>
          <a:p>
            <a:pPr lvl="0"/>
            <a:r>
              <a:rPr lang="en-AU" sz="3200" dirty="0"/>
              <a:t>The opportunity to thrive </a:t>
            </a:r>
          </a:p>
          <a:p>
            <a:pPr lvl="0"/>
            <a:r>
              <a:rPr lang="en-AU" sz="3200" dirty="0"/>
              <a:t>Engaged citizenship</a:t>
            </a:r>
          </a:p>
          <a:p>
            <a:pPr lvl="0"/>
            <a:r>
              <a:rPr lang="en-AU" sz="3200" dirty="0"/>
              <a:t>Action and accountability </a:t>
            </a:r>
          </a:p>
          <a:p>
            <a:pPr marL="0" indent="0">
              <a:buNone/>
            </a:pPr>
            <a:endParaRPr lang="en-AU" sz="3600" dirty="0"/>
          </a:p>
        </p:txBody>
      </p:sp>
    </p:spTree>
    <p:extLst>
      <p:ext uri="{BB962C8B-B14F-4D97-AF65-F5344CB8AC3E}">
        <p14:creationId xmlns:p14="http://schemas.microsoft.com/office/powerpoint/2010/main" val="1495689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632848" cy="5976664"/>
          </a:xfrm>
          <a:ln>
            <a:solidFill>
              <a:schemeClr val="tx1"/>
            </a:solidFill>
          </a:ln>
        </p:spPr>
        <p:txBody>
          <a:bodyPr/>
          <a:lstStyle/>
          <a:p>
            <a:r>
              <a:rPr lang="en-AU" sz="2800" b="1" dirty="0" smtClean="0"/>
              <a:t>Freedom from violence, abuse and neglect</a:t>
            </a:r>
            <a:r>
              <a:rPr lang="en-AU" sz="2400" dirty="0" smtClean="0"/>
              <a:t/>
            </a:r>
            <a:br>
              <a:rPr lang="en-AU" sz="2400" dirty="0" smtClean="0"/>
            </a:br>
            <a:r>
              <a:rPr lang="en-AU" sz="2400" dirty="0" smtClean="0"/>
              <a:t/>
            </a:r>
            <a:br>
              <a:rPr lang="en-AU" sz="2400" dirty="0" smtClean="0"/>
            </a:br>
            <a:r>
              <a:rPr lang="en-AU" sz="2400" dirty="0" smtClean="0"/>
              <a:t>Life </a:t>
            </a:r>
            <a:r>
              <a:rPr lang="en-AU" sz="2400" dirty="0"/>
              <a:t>would be better if nobody got hurt and children felt safe all the </a:t>
            </a:r>
            <a:r>
              <a:rPr lang="en-AU" sz="2400" dirty="0" smtClean="0"/>
              <a:t>time.</a:t>
            </a:r>
            <a:r>
              <a:rPr lang="en-AU" sz="1800" dirty="0" smtClean="0"/>
              <a:t/>
            </a:r>
            <a:br>
              <a:rPr lang="en-AU" sz="1800" dirty="0" smtClean="0"/>
            </a:br>
            <a:r>
              <a:rPr lang="en-AU" sz="1800" dirty="0" smtClean="0"/>
              <a:t/>
            </a:r>
            <a:br>
              <a:rPr lang="en-AU" sz="1800" dirty="0" smtClean="0"/>
            </a:br>
            <a:r>
              <a:rPr lang="en-AU" sz="2400" dirty="0" smtClean="0"/>
              <a:t>Life </a:t>
            </a:r>
            <a:r>
              <a:rPr lang="en-AU" sz="2400" dirty="0"/>
              <a:t>would be better for children and young people in Australia if there was no drugs and violence. I’ve been beaten up and bullied. I complained about it but it didn’t fix the </a:t>
            </a:r>
            <a:r>
              <a:rPr lang="en-AU" sz="2400" dirty="0" smtClean="0"/>
              <a:t>problem.</a:t>
            </a:r>
            <a:r>
              <a:rPr lang="en-AU" sz="2400" dirty="0"/>
              <a:t/>
            </a:r>
            <a:br>
              <a:rPr lang="en-AU" sz="2400" dirty="0"/>
            </a:br>
            <a:r>
              <a:rPr lang="en-AU" sz="1800" i="1" dirty="0" smtClean="0"/>
              <a:t>13 </a:t>
            </a:r>
            <a:r>
              <a:rPr lang="en-AU" sz="1800" i="1" dirty="0"/>
              <a:t>year old child from the Northern </a:t>
            </a:r>
            <a:r>
              <a:rPr lang="en-AU" sz="1800" i="1" dirty="0" smtClean="0"/>
              <a:t>Territory</a:t>
            </a:r>
            <a:br>
              <a:rPr lang="en-AU" sz="1800" i="1" dirty="0" smtClean="0"/>
            </a:br>
            <a:r>
              <a:rPr lang="en-AU" sz="1800" i="1" dirty="0" smtClean="0"/>
              <a:t/>
            </a:r>
            <a:br>
              <a:rPr lang="en-AU" sz="1800" i="1" dirty="0" smtClean="0"/>
            </a:br>
            <a:r>
              <a:rPr lang="en-AU" sz="1800" dirty="0" smtClean="0"/>
              <a:t/>
            </a:r>
            <a:br>
              <a:rPr lang="en-AU" sz="1800" dirty="0" smtClean="0"/>
            </a:br>
            <a:r>
              <a:rPr lang="en-AU" sz="2400" dirty="0" smtClean="0"/>
              <a:t>Life would be better for children and young people if there was no hitting.</a:t>
            </a:r>
            <a:br>
              <a:rPr lang="en-AU" sz="2400" dirty="0" smtClean="0"/>
            </a:br>
            <a:r>
              <a:rPr lang="en-AU" sz="1800" i="1" dirty="0" smtClean="0"/>
              <a:t>Child from Western Australia</a:t>
            </a:r>
            <a:r>
              <a:rPr lang="en-AU" sz="1800" dirty="0" smtClean="0"/>
              <a:t/>
            </a:r>
            <a:br>
              <a:rPr lang="en-AU" sz="1800" dirty="0" smtClean="0"/>
            </a:br>
            <a:r>
              <a:rPr lang="en-AU" dirty="0"/>
              <a:t/>
            </a:r>
            <a:br>
              <a:rPr lang="en-AU" dirty="0"/>
            </a:br>
            <a:endParaRPr lang="en-AU" dirty="0"/>
          </a:p>
        </p:txBody>
      </p:sp>
    </p:spTree>
    <p:extLst>
      <p:ext uri="{BB962C8B-B14F-4D97-AF65-F5344CB8AC3E}">
        <p14:creationId xmlns:p14="http://schemas.microsoft.com/office/powerpoint/2010/main" val="233055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200404" cy="6192687"/>
          </a:xfrm>
          <a:ln>
            <a:solidFill>
              <a:schemeClr val="tx1"/>
            </a:solidFill>
          </a:ln>
        </p:spPr>
        <p:txBody>
          <a:bodyPr/>
          <a:lstStyle/>
          <a:p>
            <a:r>
              <a:rPr lang="en-AU" sz="2800" b="1" dirty="0" smtClean="0"/>
              <a:t>The opportunity to thrive</a:t>
            </a:r>
            <a:br>
              <a:rPr lang="en-AU" sz="2800" b="1" dirty="0" smtClean="0"/>
            </a:br>
            <a:r>
              <a:rPr lang="en-AU" sz="2000" dirty="0"/>
              <a:t/>
            </a:r>
            <a:br>
              <a:rPr lang="en-AU" sz="2000" dirty="0"/>
            </a:br>
            <a:r>
              <a:rPr lang="en-AU" sz="2000" dirty="0"/>
              <a:t>I have Asperger’s Syndrome. Life in primary school was very difficult. Life would be better if people that were different, disabilities, races, religions and any other differences, all accepted each other. If there was no bullying. If schools were supportive of kids with disabilities, especially invisible disabilities like Asperger’s Syndrome.</a:t>
            </a:r>
            <a:br>
              <a:rPr lang="en-AU" sz="2000" dirty="0"/>
            </a:br>
            <a:r>
              <a:rPr lang="en-AU" sz="2000" i="1" dirty="0"/>
              <a:t>14 year old child from </a:t>
            </a:r>
            <a:r>
              <a:rPr lang="en-AU" sz="2000" i="1" dirty="0" smtClean="0"/>
              <a:t>Victoria</a:t>
            </a:r>
            <a:br>
              <a:rPr lang="en-AU" sz="2000" i="1" dirty="0" smtClean="0"/>
            </a:br>
            <a:r>
              <a:rPr lang="en-AU" sz="2000" i="1" dirty="0" smtClean="0"/>
              <a:t/>
            </a:r>
            <a:br>
              <a:rPr lang="en-AU" sz="2000" i="1" dirty="0" smtClean="0"/>
            </a:br>
            <a:r>
              <a:rPr lang="en-AU" sz="2000" dirty="0"/>
              <a:t>Life would be better for children and young people in Australia if we were all treated with equality and we were all treated fairly. Life would be better if everyone learned the meaning of freedom</a:t>
            </a:r>
            <a:r>
              <a:rPr lang="en-AU" sz="2000" dirty="0" smtClean="0"/>
              <a:t>.</a:t>
            </a:r>
            <a:br>
              <a:rPr lang="en-AU" sz="2000" dirty="0" smtClean="0"/>
            </a:br>
            <a:r>
              <a:rPr lang="en-AU" sz="2000" i="1" dirty="0" smtClean="0"/>
              <a:t>10 </a:t>
            </a:r>
            <a:r>
              <a:rPr lang="en-AU" sz="2000" i="1" dirty="0"/>
              <a:t>year old child from </a:t>
            </a:r>
            <a:r>
              <a:rPr lang="en-AU" sz="2000" i="1" dirty="0" smtClean="0"/>
              <a:t>Victoria</a:t>
            </a:r>
            <a:br>
              <a:rPr lang="en-AU" sz="2000" i="1" dirty="0" smtClean="0"/>
            </a:br>
            <a:r>
              <a:rPr lang="en-AU" sz="2000" i="1" dirty="0" smtClean="0"/>
              <a:t/>
            </a:r>
            <a:br>
              <a:rPr lang="en-AU" sz="2000" i="1" dirty="0" smtClean="0"/>
            </a:br>
            <a:r>
              <a:rPr lang="en-AU" sz="2000" dirty="0"/>
              <a:t>Life would be better for children if the government made sure every child had all the rights. I think every child should have food and water.</a:t>
            </a:r>
            <a:br>
              <a:rPr lang="en-AU" sz="2000" dirty="0"/>
            </a:br>
            <a:r>
              <a:rPr lang="en-AU" sz="2000" i="1" dirty="0"/>
              <a:t>An Australian child</a:t>
            </a:r>
            <a:r>
              <a:rPr lang="en-AU" sz="1800" dirty="0"/>
              <a:t/>
            </a:r>
            <a:br>
              <a:rPr lang="en-AU" sz="1800" dirty="0"/>
            </a:br>
            <a:r>
              <a:rPr lang="en-AU" sz="1800" dirty="0"/>
              <a:t/>
            </a:r>
            <a:br>
              <a:rPr lang="en-AU" sz="1800" dirty="0"/>
            </a:br>
            <a:r>
              <a:rPr lang="en-AU" sz="1800" i="1" dirty="0" smtClean="0"/>
              <a:t/>
            </a:r>
            <a:br>
              <a:rPr lang="en-AU" sz="1800" i="1" dirty="0" smtClean="0"/>
            </a:br>
            <a:r>
              <a:rPr lang="en-AU" sz="1800" i="1" dirty="0"/>
              <a:t/>
            </a:r>
            <a:br>
              <a:rPr lang="en-AU" sz="1800" i="1" dirty="0"/>
            </a:br>
            <a:r>
              <a:rPr lang="en-AU" sz="1800" dirty="0"/>
              <a:t/>
            </a:r>
            <a:br>
              <a:rPr lang="en-AU" sz="1800" dirty="0"/>
            </a:br>
            <a:r>
              <a:rPr lang="en-AU" dirty="0" smtClean="0"/>
              <a:t/>
            </a:r>
            <a:br>
              <a:rPr lang="en-AU" dirty="0" smtClean="0"/>
            </a:br>
            <a:r>
              <a:rPr lang="en-AU" dirty="0" smtClean="0"/>
              <a:t/>
            </a:r>
            <a:br>
              <a:rPr lang="en-AU" dirty="0" smtClean="0"/>
            </a:br>
            <a:endParaRPr lang="en-AU" dirty="0"/>
          </a:p>
        </p:txBody>
      </p:sp>
    </p:spTree>
    <p:extLst>
      <p:ext uri="{BB962C8B-B14F-4D97-AF65-F5344CB8AC3E}">
        <p14:creationId xmlns:p14="http://schemas.microsoft.com/office/powerpoint/2010/main" val="2619408284"/>
      </p:ext>
    </p:extLst>
  </p:cSld>
  <p:clrMapOvr>
    <a:masterClrMapping/>
  </p:clrMapOvr>
</p:sld>
</file>

<file path=ppt/theme/theme1.xml><?xml version="1.0" encoding="utf-8"?>
<a:theme xmlns:a="http://schemas.openxmlformats.org/drawingml/2006/main" name="Commission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Commission Presentation</Template>
  <TotalTime>7197</TotalTime>
  <Words>300</Words>
  <Application>Microsoft Office PowerPoint</Application>
  <PresentationFormat>On-screen Show (4:3)</PresentationFormat>
  <Paragraphs>27</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Commission Presentation</vt:lpstr>
      <vt:lpstr>Safeguarding the mental health of children and ensuring the opportunity to thrive – themes emerging from the Big Banter  Meeting of the Community Reference Group (Advisory group to the RCH Mental Health)  Royal Children’s Hospital Melbourne  CHECK AGAINST DELIVERY  </vt:lpstr>
      <vt:lpstr>Legislative functions</vt:lpstr>
      <vt:lpstr>Article 12 – the right to be heard </vt:lpstr>
      <vt:lpstr> The Big Banter     email: kids@humanrights.gov.au </vt:lpstr>
      <vt:lpstr>PowerPoint Presentation</vt:lpstr>
      <vt:lpstr>Children’s Rights Report 2013   </vt:lpstr>
      <vt:lpstr>Five emerging themes from the Children’s Rights Report</vt:lpstr>
      <vt:lpstr>Freedom from violence, abuse and neglect  Life would be better if nobody got hurt and children felt safe all the time.  Life would be better for children and young people in Australia if there was no drugs and violence. I’ve been beaten up and bullied. I complained about it but it didn’t fix the problem. 13 year old child from the Northern Territory   Life would be better for children and young people if there was no hitting. Child from Western Australia  </vt:lpstr>
      <vt:lpstr>The opportunity to thrive  I have Asperger’s Syndrome. Life in primary school was very difficult. Life would be better if people that were different, disabilities, races, religions and any other differences, all accepted each other. If there was no bullying. If schools were supportive of kids with disabilities, especially invisible disabilities like Asperger’s Syndrome. 14 year old child from Victoria  Life would be better for children and young people in Australia if we were all treated with equality and we were all treated fairly. Life would be better if everyone learned the meaning of freedom. 10 year old child from Victoria  Life would be better for children if the government made sure every child had all the rights. I think every child should have food and water. An Australian child       </vt:lpstr>
      <vt:lpstr>PowerPoint Presentation</vt:lpstr>
      <vt:lpstr>PowerPoint Presentation</vt:lpstr>
    </vt:vector>
  </TitlesOfParts>
  <Company>Australian Human Rights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Jennifer Davis</dc:creator>
  <cp:lastModifiedBy>Susan Newell</cp:lastModifiedBy>
  <cp:revision>316</cp:revision>
  <cp:lastPrinted>2014-03-12T05:26:30Z</cp:lastPrinted>
  <dcterms:created xsi:type="dcterms:W3CDTF">2012-02-14T20:43:34Z</dcterms:created>
  <dcterms:modified xsi:type="dcterms:W3CDTF">2014-03-17T01:39:59Z</dcterms:modified>
</cp:coreProperties>
</file>